
<file path=[Content_Types].xml><?xml version="1.0" encoding="utf-8"?>
<Types xmlns="http://schemas.openxmlformats.org/package/2006/content-types">
  <Default Extension="png" ContentType="image/png"/>
  <Default Extension="mp3" ContentType="audio/mpe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tags/tag9.xml" ContentType="application/vnd.openxmlformats-officedocument.presentationml.tags+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56" r:id="rId5"/>
    <p:sldId id="261" r:id="rId6"/>
    <p:sldId id="287" r:id="rId7"/>
    <p:sldId id="288" r:id="rId8"/>
    <p:sldId id="289" r:id="rId9"/>
    <p:sldId id="290" r:id="rId10"/>
    <p:sldId id="291" r:id="rId11"/>
    <p:sldId id="292" r:id="rId12"/>
    <p:sldId id="293" r:id="rId13"/>
    <p:sldId id="295" r:id="rId14"/>
    <p:sldId id="296" r:id="rId15"/>
    <p:sldId id="297" r:id="rId16"/>
    <p:sldId id="365" r:id="rId17"/>
    <p:sldId id="260" r:id="rId18"/>
    <p:sldId id="258" r:id="rId1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0033"/>
    <a:srgbClr val="360036"/>
    <a:srgbClr val="0000FF"/>
    <a:srgbClr val="FF6600"/>
    <a:srgbClr val="E78E35"/>
    <a:srgbClr val="DEA900"/>
    <a:srgbClr val="CC0000"/>
    <a:srgbClr val="640064"/>
    <a:srgbClr val="660066"/>
    <a:srgbClr val="4200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63" autoAdjust="0"/>
    <p:restoredTop sz="87958" autoAdjust="0"/>
  </p:normalViewPr>
  <p:slideViewPr>
    <p:cSldViewPr>
      <p:cViewPr varScale="1">
        <p:scale>
          <a:sx n="66" d="100"/>
          <a:sy n="66" d="100"/>
        </p:scale>
        <p:origin x="680" y="4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1" d="100"/>
          <a:sy n="51" d="100"/>
        </p:scale>
        <p:origin x="2624"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e Chong OON (NP)" userId="19b35abc-dbd4-44ab-bb9c-b5c8515f4157" providerId="ADAL" clId="{91532243-74FC-4E98-B487-251351D9D2B9}"/>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D310E3E-C64B-41A4-A508-8CE0ED81C3D3}" type="datetimeFigureOut">
              <a:rPr lang="en-US" smtClean="0"/>
              <a:pPr/>
              <a:t>4/25/2023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E26A7D-2792-4F03-9F91-B961D07F1853}" type="slidenum">
              <a:rPr lang="en-US" smtClean="0"/>
              <a:pPr/>
              <a:t>‹#›</a:t>
            </a:fld>
            <a:endParaRPr lang="en-US"/>
          </a:p>
        </p:txBody>
      </p:sp>
    </p:spTree>
    <p:extLst>
      <p:ext uri="{BB962C8B-B14F-4D97-AF65-F5344CB8AC3E}">
        <p14:creationId xmlns:p14="http://schemas.microsoft.com/office/powerpoint/2010/main" val="159846339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p3>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6B286DB-C50B-484C-A5B6-2AE944CA4CB5}" type="slidenum">
              <a:rPr lang="en-US"/>
              <a:pPr/>
              <a:t>‹#›</a:t>
            </a:fld>
            <a:endParaRPr lang="en-US"/>
          </a:p>
        </p:txBody>
      </p:sp>
    </p:spTree>
    <p:extLst>
      <p:ext uri="{BB962C8B-B14F-4D97-AF65-F5344CB8AC3E}">
        <p14:creationId xmlns:p14="http://schemas.microsoft.com/office/powerpoint/2010/main" val="17416686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back to another fun-filled, action-packed Programming I lesson. Today, we will be covering lists, which is the way Python stores a bunch of values in a specific sequence. You’ve definitely encountered lists in real life before: To-do lists, shopping lists, naughty or nice lists, and so. After this lesson, you should be able to use lists in your Python programs.</a:t>
            </a:r>
          </a:p>
        </p:txBody>
      </p:sp>
      <p:sp>
        <p:nvSpPr>
          <p:cNvPr id="4" name="Slide Number Placeholder 3"/>
          <p:cNvSpPr>
            <a:spLocks noGrp="1"/>
          </p:cNvSpPr>
          <p:nvPr>
            <p:ph type="sldNum" sz="quarter" idx="5"/>
          </p:nvPr>
        </p:nvSpPr>
        <p:spPr/>
        <p:txBody>
          <a:bodyPr/>
          <a:lstStyle/>
          <a:p>
            <a:fld id="{26B286DB-C50B-484C-A5B6-2AE944CA4CB5}" type="slidenum">
              <a:rPr lang="en-US" smtClean="0"/>
              <a:pPr/>
              <a:t>1</a:t>
            </a:fld>
            <a:endParaRPr lang="en-US"/>
          </a:p>
        </p:txBody>
      </p:sp>
    </p:spTree>
    <p:extLst>
      <p:ext uri="{BB962C8B-B14F-4D97-AF65-F5344CB8AC3E}">
        <p14:creationId xmlns:p14="http://schemas.microsoft.com/office/powerpoint/2010/main" val="1941063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talk about some built-in list functions that are not available for strings. The first is append, which adds the element in the argument to the end of the list. Given a list letters containing the characters ‘a’ and ‘b’, </a:t>
            </a:r>
            <a:r>
              <a:rPr lang="en-US" dirty="0" err="1"/>
              <a:t>letters.append</a:t>
            </a:r>
            <a:r>
              <a:rPr lang="en-US" dirty="0"/>
              <a:t>(‘c’) would result in adding the character ‘c’ to the end of the list.</a:t>
            </a:r>
          </a:p>
          <a:p>
            <a:endParaRPr lang="en-US" dirty="0"/>
          </a:p>
          <a:p>
            <a:r>
              <a:rPr lang="en-US" dirty="0"/>
              <a:t>The extend function is similar to the append function, except that it appends a list to the end of this list. In effect, it takes each element in the list specified by the argument and appends them in order to the end of the list. So </a:t>
            </a:r>
            <a:r>
              <a:rPr lang="en-US" dirty="0" err="1"/>
              <a:t>letters.extend</a:t>
            </a:r>
            <a:r>
              <a:rPr lang="en-US" dirty="0"/>
              <a:t>(letters) here will add all the elements in letters to letters, so it now contains the original elements twice.</a:t>
            </a:r>
          </a:p>
          <a:p>
            <a:endParaRPr lang="en-US" dirty="0"/>
          </a:p>
          <a:p>
            <a:r>
              <a:rPr lang="en-US" dirty="0"/>
              <a:t>What if you want to add an element somewhere that is not the end of the list? You can use the insert function that takes two parameters. The first parameter is the index where you want to insert, and the second parameter is the item you want to insert. So if you now run the statement </a:t>
            </a:r>
            <a:r>
              <a:rPr lang="en-US" dirty="0" err="1"/>
              <a:t>letters.insert</a:t>
            </a:r>
            <a:r>
              <a:rPr lang="en-US" dirty="0"/>
              <a:t>(3, ‘z’), you see that the letter ‘z’ is inserted into position 3, and the rest of the letters are pushed back down the list. Again, remember that list indexes start from zero.</a:t>
            </a:r>
          </a:p>
        </p:txBody>
      </p:sp>
      <p:sp>
        <p:nvSpPr>
          <p:cNvPr id="4" name="Slide Number Placeholder 3"/>
          <p:cNvSpPr>
            <a:spLocks noGrp="1"/>
          </p:cNvSpPr>
          <p:nvPr>
            <p:ph type="sldNum" sz="quarter" idx="5"/>
          </p:nvPr>
        </p:nvSpPr>
        <p:spPr/>
        <p:txBody>
          <a:bodyPr/>
          <a:lstStyle/>
          <a:p>
            <a:fld id="{26B286DB-C50B-484C-A5B6-2AE944CA4CB5}" type="slidenum">
              <a:rPr lang="en-US" smtClean="0"/>
              <a:pPr/>
              <a:t>10</a:t>
            </a:fld>
            <a:endParaRPr lang="en-US"/>
          </a:p>
        </p:txBody>
      </p:sp>
    </p:spTree>
    <p:extLst>
      <p:ext uri="{BB962C8B-B14F-4D97-AF65-F5344CB8AC3E}">
        <p14:creationId xmlns:p14="http://schemas.microsoft.com/office/powerpoint/2010/main" val="15881021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 know how to add items to a list. How do you remove items from a list? There are two ways, either remove or pop.</a:t>
            </a:r>
          </a:p>
          <a:p>
            <a:endParaRPr lang="en-US" dirty="0"/>
          </a:p>
          <a:p>
            <a:r>
              <a:rPr lang="en-US" dirty="0"/>
              <a:t>Remove takes as its argument the item to remove, and what it will do is remove the first occurrence of the item from the list. In this case, </a:t>
            </a:r>
            <a:r>
              <a:rPr lang="en-US" dirty="0" err="1"/>
              <a:t>letters.remove</a:t>
            </a:r>
            <a:r>
              <a:rPr lang="en-US" dirty="0"/>
              <a:t>(‘c’) will remove the first occurrence of ‘c’ from the list but leave the other occurrences untouched. Note that if the item is not found in the list, the program will crash. This is not good, so in practice it is good to check if an item is in the list before trying to remove it. How would you do that? You’ll find out later on when we cover if statements, so let’s leave this for now.</a:t>
            </a:r>
          </a:p>
          <a:p>
            <a:endParaRPr lang="en-US" dirty="0"/>
          </a:p>
          <a:p>
            <a:r>
              <a:rPr lang="en-US" dirty="0"/>
              <a:t>The other way is to use the pop function. If you specify an index as an argument, the pop function will remove whatever element is at that index. So continuing from the previous example, if we call </a:t>
            </a:r>
            <a:r>
              <a:rPr lang="en-US" dirty="0" err="1"/>
              <a:t>letters.pop</a:t>
            </a:r>
            <a:r>
              <a:rPr lang="en-US" dirty="0"/>
              <a:t>(2), it will remove the element at position 2, which is the character ‘z’. Another way to use pop is to not specify an index, whereupon it will remove the last element. What happens when you try to pop an element at a position that does not exist? You guessed it – the program will raise an </a:t>
            </a:r>
            <a:r>
              <a:rPr lang="en-US" dirty="0" err="1"/>
              <a:t>IndexError</a:t>
            </a:r>
            <a:r>
              <a:rPr lang="en-US" dirty="0"/>
              <a:t> and crash. Programs are annoying that way.</a:t>
            </a:r>
          </a:p>
        </p:txBody>
      </p:sp>
      <p:sp>
        <p:nvSpPr>
          <p:cNvPr id="4" name="Slide Number Placeholder 3"/>
          <p:cNvSpPr>
            <a:spLocks noGrp="1"/>
          </p:cNvSpPr>
          <p:nvPr>
            <p:ph type="sldNum" sz="quarter" idx="5"/>
          </p:nvPr>
        </p:nvSpPr>
        <p:spPr/>
        <p:txBody>
          <a:bodyPr/>
          <a:lstStyle/>
          <a:p>
            <a:fld id="{26B286DB-C50B-484C-A5B6-2AE944CA4CB5}" type="slidenum">
              <a:rPr lang="en-US" smtClean="0"/>
              <a:pPr/>
              <a:t>11</a:t>
            </a:fld>
            <a:endParaRPr lang="en-US"/>
          </a:p>
        </p:txBody>
      </p:sp>
    </p:spTree>
    <p:extLst>
      <p:ext uri="{BB962C8B-B14F-4D97-AF65-F5344CB8AC3E}">
        <p14:creationId xmlns:p14="http://schemas.microsoft.com/office/powerpoint/2010/main" val="565332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a few more built-in list functions. The index function takes in the element you want to find, and returns the index of the first occurrence of the element in the list. So if letters is the list [‘</a:t>
            </a:r>
            <a:r>
              <a:rPr lang="en-US" dirty="0" err="1"/>
              <a:t>a’,’b’,’a’,’b</a:t>
            </a:r>
            <a:r>
              <a:rPr lang="en-US" dirty="0"/>
              <a:t>’], then </a:t>
            </a:r>
            <a:r>
              <a:rPr lang="en-US" dirty="0" err="1"/>
              <a:t>letters.index</a:t>
            </a:r>
            <a:r>
              <a:rPr lang="en-US" dirty="0"/>
              <a:t>(‘a’) finds the first appearance of ‘a’ in the list and returns its index, which in this case is zero. What happens if you use index to try to find something that is not in the list? Does it say “sorry, we are out of stock” and maybe offer you a discount coupon. No, it just crashes with a </a:t>
            </a:r>
            <a:r>
              <a:rPr lang="en-US" dirty="0" err="1"/>
              <a:t>ValueError</a:t>
            </a:r>
            <a:r>
              <a:rPr lang="en-US" dirty="0"/>
              <a:t>, which is just rude. Makes you want to give Python a bad Yelp review.</a:t>
            </a:r>
          </a:p>
          <a:p>
            <a:endParaRPr lang="en-US" dirty="0"/>
          </a:p>
          <a:p>
            <a:r>
              <a:rPr lang="en-US" dirty="0"/>
              <a:t>How about some more functions? count returns the number of times the argument appears in the list, so </a:t>
            </a:r>
            <a:r>
              <a:rPr lang="en-US" dirty="0" err="1"/>
              <a:t>letters.count</a:t>
            </a:r>
            <a:r>
              <a:rPr lang="en-US" dirty="0"/>
              <a:t>(‘a’) returns 2 because it appears 2 times. Simple.</a:t>
            </a:r>
          </a:p>
          <a:p>
            <a:endParaRPr lang="en-US" dirty="0"/>
          </a:p>
          <a:p>
            <a:r>
              <a:rPr lang="en-US" dirty="0"/>
              <a:t>reverse will reverse the elements in the list, and sort will sort all the elements in the list. Note that sort only works if the elements can be compared with each other.</a:t>
            </a:r>
          </a:p>
          <a:p>
            <a:endParaRPr lang="en-US" dirty="0"/>
          </a:p>
          <a:p>
            <a:r>
              <a:rPr lang="en-US" dirty="0"/>
              <a:t>Finally, clear will remove all items in the list, leaving you with an empty list. If only we can clear all our troubles away this easily.</a:t>
            </a:r>
          </a:p>
        </p:txBody>
      </p:sp>
      <p:sp>
        <p:nvSpPr>
          <p:cNvPr id="4" name="Slide Number Placeholder 3"/>
          <p:cNvSpPr>
            <a:spLocks noGrp="1"/>
          </p:cNvSpPr>
          <p:nvPr>
            <p:ph type="sldNum" sz="quarter" idx="5"/>
          </p:nvPr>
        </p:nvSpPr>
        <p:spPr/>
        <p:txBody>
          <a:bodyPr/>
          <a:lstStyle/>
          <a:p>
            <a:fld id="{26B286DB-C50B-484C-A5B6-2AE944CA4CB5}" type="slidenum">
              <a:rPr lang="en-US" smtClean="0"/>
              <a:pPr/>
              <a:t>12</a:t>
            </a:fld>
            <a:endParaRPr lang="en-US"/>
          </a:p>
        </p:txBody>
      </p:sp>
    </p:spTree>
    <p:extLst>
      <p:ext uri="{BB962C8B-B14F-4D97-AF65-F5344CB8AC3E}">
        <p14:creationId xmlns:p14="http://schemas.microsoft.com/office/powerpoint/2010/main" val="25249657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dirty="0"/>
              <a:t>Music from https://www.fiftysounds.com/royalty-free-music/marseille.html</a:t>
            </a:r>
            <a:endParaRPr lang="en-US" alt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322">
              <a:defRPr sz="2400">
                <a:solidFill>
                  <a:schemeClr val="tx1"/>
                </a:solidFill>
                <a:latin typeface="Verdana" pitchFamily="34" charset="0"/>
                <a:cs typeface="Arial" charset="0"/>
              </a:defRPr>
            </a:lvl1pPr>
            <a:lvl2pPr marL="735288" indent="-281965" defTabSz="911322">
              <a:defRPr sz="2400">
                <a:solidFill>
                  <a:schemeClr val="tx1"/>
                </a:solidFill>
                <a:latin typeface="Verdana" pitchFamily="34" charset="0"/>
                <a:cs typeface="Arial" charset="0"/>
              </a:defRPr>
            </a:lvl2pPr>
            <a:lvl3pPr marL="1130973" indent="-225883" defTabSz="911322">
              <a:defRPr sz="2400">
                <a:solidFill>
                  <a:schemeClr val="tx1"/>
                </a:solidFill>
                <a:latin typeface="Verdana" pitchFamily="34" charset="0"/>
                <a:cs typeface="Arial" charset="0"/>
              </a:defRPr>
            </a:lvl3pPr>
            <a:lvl4pPr marL="1582739" indent="-225883" defTabSz="911322">
              <a:defRPr sz="2400">
                <a:solidFill>
                  <a:schemeClr val="tx1"/>
                </a:solidFill>
                <a:latin typeface="Verdana" pitchFamily="34" charset="0"/>
                <a:cs typeface="Arial" charset="0"/>
              </a:defRPr>
            </a:lvl4pPr>
            <a:lvl5pPr marL="2036063" indent="-225883" defTabSz="911322">
              <a:defRPr sz="2400">
                <a:solidFill>
                  <a:schemeClr val="tx1"/>
                </a:solidFill>
                <a:latin typeface="Verdana" pitchFamily="34" charset="0"/>
                <a:cs typeface="Arial" charset="0"/>
              </a:defRPr>
            </a:lvl5pPr>
            <a:lvl6pPr marL="2484713" indent="-225883" defTabSz="911322" eaLnBrk="0" fontAlgn="base" hangingPunct="0">
              <a:spcBef>
                <a:spcPct val="0"/>
              </a:spcBef>
              <a:spcAft>
                <a:spcPct val="0"/>
              </a:spcAft>
              <a:defRPr sz="2400">
                <a:solidFill>
                  <a:schemeClr val="tx1"/>
                </a:solidFill>
                <a:latin typeface="Verdana" pitchFamily="34" charset="0"/>
                <a:cs typeface="Arial" charset="0"/>
              </a:defRPr>
            </a:lvl6pPr>
            <a:lvl7pPr marL="2933364" indent="-225883" defTabSz="911322" eaLnBrk="0" fontAlgn="base" hangingPunct="0">
              <a:spcBef>
                <a:spcPct val="0"/>
              </a:spcBef>
              <a:spcAft>
                <a:spcPct val="0"/>
              </a:spcAft>
              <a:defRPr sz="2400">
                <a:solidFill>
                  <a:schemeClr val="tx1"/>
                </a:solidFill>
                <a:latin typeface="Verdana" pitchFamily="34" charset="0"/>
                <a:cs typeface="Arial" charset="0"/>
              </a:defRPr>
            </a:lvl7pPr>
            <a:lvl8pPr marL="3382014" indent="-225883" defTabSz="911322" eaLnBrk="0" fontAlgn="base" hangingPunct="0">
              <a:spcBef>
                <a:spcPct val="0"/>
              </a:spcBef>
              <a:spcAft>
                <a:spcPct val="0"/>
              </a:spcAft>
              <a:defRPr sz="2400">
                <a:solidFill>
                  <a:schemeClr val="tx1"/>
                </a:solidFill>
                <a:latin typeface="Verdana" pitchFamily="34" charset="0"/>
                <a:cs typeface="Arial" charset="0"/>
              </a:defRPr>
            </a:lvl8pPr>
            <a:lvl9pPr marL="3830665" indent="-225883" defTabSz="911322" eaLnBrk="0" fontAlgn="base" hangingPunct="0">
              <a:spcBef>
                <a:spcPct val="0"/>
              </a:spcBef>
              <a:spcAft>
                <a:spcPct val="0"/>
              </a:spcAft>
              <a:defRPr sz="2400">
                <a:solidFill>
                  <a:schemeClr val="tx1"/>
                </a:solidFill>
                <a:latin typeface="Verdana" pitchFamily="34" charset="0"/>
                <a:cs typeface="Arial" charset="0"/>
              </a:defRPr>
            </a:lvl9pPr>
          </a:lstStyle>
          <a:p>
            <a:fld id="{815354F6-FFBF-4D48-81C3-3834D9E17BED}" type="slidenum">
              <a:rPr lang="en-GB" altLang="en-US" sz="1000">
                <a:latin typeface="Arial" charset="0"/>
              </a:rPr>
              <a:pPr/>
              <a:t>13</a:t>
            </a:fld>
            <a:endParaRPr lang="en-GB" altLang="en-US" sz="1000">
              <a:latin typeface="Arial" charset="0"/>
            </a:endParaRPr>
          </a:p>
        </p:txBody>
      </p:sp>
    </p:spTree>
    <p:extLst>
      <p:ext uri="{BB962C8B-B14F-4D97-AF65-F5344CB8AC3E}">
        <p14:creationId xmlns:p14="http://schemas.microsoft.com/office/powerpoint/2010/main" val="624785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Okey</a:t>
            </a:r>
            <a:r>
              <a:rPr lang="en-US" dirty="0"/>
              <a:t> </a:t>
            </a:r>
            <a:r>
              <a:rPr lang="en-US" dirty="0" err="1"/>
              <a:t>dokey</a:t>
            </a:r>
            <a:r>
              <a:rPr lang="en-US" dirty="0"/>
              <a:t>, that was our light little lesson on lists. We showed how you can create lists in Python, and went over quite a few operators and functions that allow you manipulate lists. This will give you a pretty good foundation to start writing interesting programs later on when we cover programming constructs like if-else statements, loops and functions. We’re are now well on our way to making actual useful programs.</a:t>
            </a:r>
          </a:p>
        </p:txBody>
      </p:sp>
      <p:sp>
        <p:nvSpPr>
          <p:cNvPr id="4" name="Slide Number Placeholder 3"/>
          <p:cNvSpPr>
            <a:spLocks noGrp="1"/>
          </p:cNvSpPr>
          <p:nvPr>
            <p:ph type="sldNum" sz="quarter" idx="5"/>
          </p:nvPr>
        </p:nvSpPr>
        <p:spPr/>
        <p:txBody>
          <a:bodyPr/>
          <a:lstStyle/>
          <a:p>
            <a:fld id="{26B286DB-C50B-484C-A5B6-2AE944CA4CB5}" type="slidenum">
              <a:rPr lang="en-US" smtClean="0"/>
              <a:pPr/>
              <a:t>14</a:t>
            </a:fld>
            <a:endParaRPr lang="en-US"/>
          </a:p>
        </p:txBody>
      </p:sp>
    </p:spTree>
    <p:extLst>
      <p:ext uri="{BB962C8B-B14F-4D97-AF65-F5344CB8AC3E}">
        <p14:creationId xmlns:p14="http://schemas.microsoft.com/office/powerpoint/2010/main" val="40172672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know more about lists, here’s a reference that you can follow. Otherwise, I will see you next time.</a:t>
            </a:r>
          </a:p>
        </p:txBody>
      </p:sp>
      <p:sp>
        <p:nvSpPr>
          <p:cNvPr id="4" name="Slide Number Placeholder 3"/>
          <p:cNvSpPr>
            <a:spLocks noGrp="1"/>
          </p:cNvSpPr>
          <p:nvPr>
            <p:ph type="sldNum" sz="quarter" idx="5"/>
          </p:nvPr>
        </p:nvSpPr>
        <p:spPr/>
        <p:txBody>
          <a:bodyPr/>
          <a:lstStyle/>
          <a:p>
            <a:fld id="{26B286DB-C50B-484C-A5B6-2AE944CA4CB5}" type="slidenum">
              <a:rPr lang="en-US" smtClean="0"/>
              <a:pPr/>
              <a:t>15</a:t>
            </a:fld>
            <a:endParaRPr lang="en-US"/>
          </a:p>
        </p:txBody>
      </p:sp>
    </p:spTree>
    <p:extLst>
      <p:ext uri="{BB962C8B-B14F-4D97-AF65-F5344CB8AC3E}">
        <p14:creationId xmlns:p14="http://schemas.microsoft.com/office/powerpoint/2010/main" val="2475803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 will do in this lesson is show you how to create your own lists in Python. Once that is done, we will teach you all kinds of neat things that you can do with lists in your programs using operators and functions.</a:t>
            </a:r>
          </a:p>
        </p:txBody>
      </p:sp>
      <p:sp>
        <p:nvSpPr>
          <p:cNvPr id="4" name="Slide Number Placeholder 3"/>
          <p:cNvSpPr>
            <a:spLocks noGrp="1"/>
          </p:cNvSpPr>
          <p:nvPr>
            <p:ph type="sldNum" sz="quarter" idx="5"/>
          </p:nvPr>
        </p:nvSpPr>
        <p:spPr/>
        <p:txBody>
          <a:bodyPr/>
          <a:lstStyle/>
          <a:p>
            <a:fld id="{26B286DB-C50B-484C-A5B6-2AE944CA4CB5}" type="slidenum">
              <a:rPr lang="en-US" smtClean="0"/>
              <a:pPr/>
              <a:t>2</a:t>
            </a:fld>
            <a:endParaRPr lang="en-US"/>
          </a:p>
        </p:txBody>
      </p:sp>
    </p:spTree>
    <p:extLst>
      <p:ext uri="{BB962C8B-B14F-4D97-AF65-F5344CB8AC3E}">
        <p14:creationId xmlns:p14="http://schemas.microsoft.com/office/powerpoint/2010/main" val="3373525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is a list in Python? Essentially, a list is a collection of values in a specific sequence. This is very similar to strings, which you can think of as a list of characters. However, the values in a list can be of any type. We call the values in a list elements or items.</a:t>
            </a:r>
          </a:p>
          <a:p>
            <a:endParaRPr lang="en-US" dirty="0"/>
          </a:p>
          <a:p>
            <a:r>
              <a:rPr lang="en-US" dirty="0"/>
              <a:t>In this example, we have a string called friend containing the value ‘Peter’. We can construct a list of strings, and put Peter as one of the elements in the list. Lists are really versatile that way.</a:t>
            </a:r>
          </a:p>
        </p:txBody>
      </p:sp>
      <p:sp>
        <p:nvSpPr>
          <p:cNvPr id="4" name="Slide Number Placeholder 3"/>
          <p:cNvSpPr>
            <a:spLocks noGrp="1"/>
          </p:cNvSpPr>
          <p:nvPr>
            <p:ph type="sldNum" sz="quarter" idx="5"/>
          </p:nvPr>
        </p:nvSpPr>
        <p:spPr/>
        <p:txBody>
          <a:bodyPr/>
          <a:lstStyle/>
          <a:p>
            <a:fld id="{26B286DB-C50B-484C-A5B6-2AE944CA4CB5}" type="slidenum">
              <a:rPr lang="en-US" smtClean="0"/>
              <a:pPr/>
              <a:t>3</a:t>
            </a:fld>
            <a:endParaRPr lang="en-US"/>
          </a:p>
        </p:txBody>
      </p:sp>
    </p:spTree>
    <p:extLst>
      <p:ext uri="{BB962C8B-B14F-4D97-AF65-F5344CB8AC3E}">
        <p14:creationId xmlns:p14="http://schemas.microsoft.com/office/powerpoint/2010/main" val="32089895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can you put in a Python list? Practically anything. You could have lists of strings containing your friends’ names. You could have lists of numbers containing student marks, and in Python you can put integers and floats together in the same list. </a:t>
            </a:r>
          </a:p>
          <a:p>
            <a:endParaRPr lang="en-US" dirty="0"/>
          </a:p>
          <a:p>
            <a:r>
              <a:rPr lang="en-US" dirty="0"/>
              <a:t>Later on, when you learn how to read files, you can read all the lines in a spreadsheet and store them as strings that are separated by some symbol such as semi-colon. You can then read each item from the list and use your string manipulation tricks to get the data you need.</a:t>
            </a:r>
          </a:p>
          <a:p>
            <a:endParaRPr lang="en-US" dirty="0"/>
          </a:p>
          <a:p>
            <a:r>
              <a:rPr lang="en-US" dirty="0"/>
              <a:t>Basically, as long as you want to collect a bunch of values together and possibly have them retain their sequential order, use a list.</a:t>
            </a:r>
          </a:p>
        </p:txBody>
      </p:sp>
      <p:sp>
        <p:nvSpPr>
          <p:cNvPr id="4" name="Slide Number Placeholder 3"/>
          <p:cNvSpPr>
            <a:spLocks noGrp="1"/>
          </p:cNvSpPr>
          <p:nvPr>
            <p:ph type="sldNum" sz="quarter" idx="5"/>
          </p:nvPr>
        </p:nvSpPr>
        <p:spPr/>
        <p:txBody>
          <a:bodyPr/>
          <a:lstStyle/>
          <a:p>
            <a:fld id="{26B286DB-C50B-484C-A5B6-2AE944CA4CB5}" type="slidenum">
              <a:rPr lang="en-US" smtClean="0"/>
              <a:pPr/>
              <a:t>4</a:t>
            </a:fld>
            <a:endParaRPr lang="en-US"/>
          </a:p>
        </p:txBody>
      </p:sp>
    </p:spTree>
    <p:extLst>
      <p:ext uri="{BB962C8B-B14F-4D97-AF65-F5344CB8AC3E}">
        <p14:creationId xmlns:p14="http://schemas.microsoft.com/office/powerpoint/2010/main" val="1277556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create a list in Python, all you need is a pair of square brackets, and inside the square brackets you separate each element using commas. For example, an empty list is just a pair of square brackets with nothing in them, but you can always add stuff into your list later. This is a list containing 4 strings, and this is a list containing 4 integers.</a:t>
            </a:r>
          </a:p>
          <a:p>
            <a:endParaRPr lang="en-US" dirty="0"/>
          </a:p>
          <a:p>
            <a:r>
              <a:rPr lang="en-US" dirty="0"/>
              <a:t>Usually we will want to assign the list to a variable name so that we can access it later, so you might call these </a:t>
            </a:r>
            <a:r>
              <a:rPr lang="en-US" dirty="0" err="1"/>
              <a:t>empty_list</a:t>
            </a:r>
            <a:r>
              <a:rPr lang="en-US" dirty="0"/>
              <a:t>, </a:t>
            </a:r>
            <a:r>
              <a:rPr lang="en-US" dirty="0" err="1"/>
              <a:t>friends_list</a:t>
            </a:r>
            <a:r>
              <a:rPr lang="en-US" dirty="0"/>
              <a:t> and </a:t>
            </a:r>
            <a:r>
              <a:rPr lang="en-US" dirty="0" err="1"/>
              <a:t>marks_list</a:t>
            </a:r>
            <a:r>
              <a:rPr lang="en-US" dirty="0"/>
              <a:t>, respectively.</a:t>
            </a:r>
          </a:p>
        </p:txBody>
      </p:sp>
      <p:sp>
        <p:nvSpPr>
          <p:cNvPr id="4" name="Slide Number Placeholder 3"/>
          <p:cNvSpPr>
            <a:spLocks noGrp="1"/>
          </p:cNvSpPr>
          <p:nvPr>
            <p:ph type="sldNum" sz="quarter" idx="5"/>
          </p:nvPr>
        </p:nvSpPr>
        <p:spPr/>
        <p:txBody>
          <a:bodyPr/>
          <a:lstStyle/>
          <a:p>
            <a:fld id="{26B286DB-C50B-484C-A5B6-2AE944CA4CB5}" type="slidenum">
              <a:rPr lang="en-US" smtClean="0"/>
              <a:pPr/>
              <a:t>5</a:t>
            </a:fld>
            <a:endParaRPr lang="en-US"/>
          </a:p>
        </p:txBody>
      </p:sp>
    </p:spTree>
    <p:extLst>
      <p:ext uri="{BB962C8B-B14F-4D97-AF65-F5344CB8AC3E}">
        <p14:creationId xmlns:p14="http://schemas.microsoft.com/office/powerpoint/2010/main" val="553222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kinds of things can you put into a list? Like I said before, practically anything. You can even put a list into a list. For example, in this list, element zero is the string ‘Peter’, element 1 is the list containing two strings ‘John’ and ‘Mary’, and element 2 is the string ‘David’. Because, you know, ever since John and Mary started going steady, they might as well be one person, and then someone is not free for game nights anymore. I’m not jealous at all. </a:t>
            </a:r>
          </a:p>
          <a:p>
            <a:endParaRPr lang="en-US" dirty="0"/>
          </a:p>
          <a:p>
            <a:r>
              <a:rPr lang="en-US" dirty="0"/>
              <a:t>Here’s another example where the list matrix contains three lists, and each of the lists it contains is itself a list of integers. This is how Python would handle a 3x3 matrix using a list. Lists that contain lists are also called nested lists.</a:t>
            </a:r>
          </a:p>
          <a:p>
            <a:endParaRPr lang="en-US" dirty="0"/>
          </a:p>
          <a:p>
            <a:r>
              <a:rPr lang="en-US" dirty="0"/>
              <a:t>We call a list that contains no elements an empty list, created using just a pair of square brackets. This is pretty common, because you often want an empty list to start, and then start adding stuff to the list as the program runs.</a:t>
            </a:r>
          </a:p>
          <a:p>
            <a:endParaRPr lang="en-US" dirty="0"/>
          </a:p>
          <a:p>
            <a:r>
              <a:rPr lang="en-US" dirty="0"/>
              <a:t>Python lists are really versatile because a single list can contain elements of many different types. </a:t>
            </a:r>
            <a:r>
              <a:rPr lang="en-US" dirty="0" err="1"/>
              <a:t>mixedList</a:t>
            </a:r>
            <a:r>
              <a:rPr lang="en-US" dirty="0"/>
              <a:t> contains the string ‘Peter’, the integer 100, the float 23.5 and the list containing two integers 10 and 20, all living in perfect harmony. While you would rarely require putting different types of elements in a list, it’s nice that Python allows you to do that.</a:t>
            </a:r>
          </a:p>
        </p:txBody>
      </p:sp>
      <p:sp>
        <p:nvSpPr>
          <p:cNvPr id="4" name="Slide Number Placeholder 3"/>
          <p:cNvSpPr>
            <a:spLocks noGrp="1"/>
          </p:cNvSpPr>
          <p:nvPr>
            <p:ph type="sldNum" sz="quarter" idx="5"/>
          </p:nvPr>
        </p:nvSpPr>
        <p:spPr/>
        <p:txBody>
          <a:bodyPr/>
          <a:lstStyle/>
          <a:p>
            <a:fld id="{26B286DB-C50B-484C-A5B6-2AE944CA4CB5}" type="slidenum">
              <a:rPr lang="en-US" smtClean="0"/>
              <a:pPr/>
              <a:t>6</a:t>
            </a:fld>
            <a:endParaRPr lang="en-US"/>
          </a:p>
        </p:txBody>
      </p:sp>
    </p:spTree>
    <p:extLst>
      <p:ext uri="{BB962C8B-B14F-4D97-AF65-F5344CB8AC3E}">
        <p14:creationId xmlns:p14="http://schemas.microsoft.com/office/powerpoint/2010/main" val="4212440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learned how to make lists, lets talk about the things that we can do with a list. Many of the basic operators for a list are the same as for a string. For example, you can use the square bracket operator to access an element in a list, so if list1 contains 1, 2, 3, 4, 5, then list1[0] gets you 1, and list1[-1] gets you the last element in the list, which is 5.</a:t>
            </a:r>
          </a:p>
          <a:p>
            <a:endParaRPr lang="en-US" dirty="0"/>
          </a:p>
          <a:p>
            <a:r>
              <a:rPr lang="en-US" dirty="0"/>
              <a:t>You can also use the colon operator within the square brackets to get </a:t>
            </a:r>
            <a:r>
              <a:rPr lang="en-US" dirty="0" err="1"/>
              <a:t>sublists</a:t>
            </a:r>
            <a:r>
              <a:rPr lang="en-US" dirty="0"/>
              <a:t>, the same way you use it in strings to get substrings, so these examples give these results. Note that the colon operator always returns a list, so even if the slice contains only one element, you will get a list containing one element, not the element itself. So in the last statement in this example, list1[3:4] returns a list containing the integer 4, not the integer 4 itself.</a:t>
            </a:r>
          </a:p>
        </p:txBody>
      </p:sp>
      <p:sp>
        <p:nvSpPr>
          <p:cNvPr id="4" name="Slide Number Placeholder 3"/>
          <p:cNvSpPr>
            <a:spLocks noGrp="1"/>
          </p:cNvSpPr>
          <p:nvPr>
            <p:ph type="sldNum" sz="quarter" idx="5"/>
          </p:nvPr>
        </p:nvSpPr>
        <p:spPr/>
        <p:txBody>
          <a:bodyPr/>
          <a:lstStyle/>
          <a:p>
            <a:fld id="{26B286DB-C50B-484C-A5B6-2AE944CA4CB5}" type="slidenum">
              <a:rPr lang="en-US" smtClean="0"/>
              <a:pPr/>
              <a:t>7</a:t>
            </a:fld>
            <a:endParaRPr lang="en-US"/>
          </a:p>
        </p:txBody>
      </p:sp>
    </p:spTree>
    <p:extLst>
      <p:ext uri="{BB962C8B-B14F-4D97-AF65-F5344CB8AC3E}">
        <p14:creationId xmlns:p14="http://schemas.microsoft.com/office/powerpoint/2010/main" val="1687761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a few more basic list operators. You can use the plus operator to concatenate two lists. In this example, list1 + list2 creates a single list containing all the elements in list1 followed by all the elements in list2.</a:t>
            </a:r>
          </a:p>
          <a:p>
            <a:endParaRPr lang="en-US" dirty="0"/>
          </a:p>
          <a:p>
            <a:r>
              <a:rPr lang="en-US" dirty="0"/>
              <a:t>The in operator detects if an element is in the list, and returns True or False. So 1 is in list1 but not in list2. Also note that type matters, so the character ‘1’ is not in list1.</a:t>
            </a:r>
          </a:p>
          <a:p>
            <a:endParaRPr lang="en-US" dirty="0"/>
          </a:p>
          <a:p>
            <a:r>
              <a:rPr lang="en-US" dirty="0"/>
              <a:t>You can use the equal operator, which is two equal signs, to check if two lists are identical. Two lists are identical if and only if all their elements are the same, and in the same position in the list. In this case, list1 and list2 are not equal, but list1 and list3 are equal. The opposite of this operator is the not equal operator, which is exclamation point equal. You know how this works.</a:t>
            </a:r>
          </a:p>
        </p:txBody>
      </p:sp>
      <p:sp>
        <p:nvSpPr>
          <p:cNvPr id="4" name="Slide Number Placeholder 3"/>
          <p:cNvSpPr>
            <a:spLocks noGrp="1"/>
          </p:cNvSpPr>
          <p:nvPr>
            <p:ph type="sldNum" sz="quarter" idx="5"/>
          </p:nvPr>
        </p:nvSpPr>
        <p:spPr/>
        <p:txBody>
          <a:bodyPr/>
          <a:lstStyle/>
          <a:p>
            <a:fld id="{26B286DB-C50B-484C-A5B6-2AE944CA4CB5}" type="slidenum">
              <a:rPr lang="en-US" smtClean="0"/>
              <a:pPr/>
              <a:t>8</a:t>
            </a:fld>
            <a:endParaRPr lang="en-US"/>
          </a:p>
        </p:txBody>
      </p:sp>
    </p:spTree>
    <p:extLst>
      <p:ext uri="{BB962C8B-B14F-4D97-AF65-F5344CB8AC3E}">
        <p14:creationId xmlns:p14="http://schemas.microsoft.com/office/powerpoint/2010/main" val="836868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a few more basic list functions. Just like for strings, </a:t>
            </a:r>
            <a:r>
              <a:rPr lang="en-US" dirty="0" err="1"/>
              <a:t>len</a:t>
            </a:r>
            <a:r>
              <a:rPr lang="en-US" dirty="0"/>
              <a:t> returns the number of elements in the list, so in this case, </a:t>
            </a:r>
            <a:r>
              <a:rPr lang="en-US" dirty="0" err="1"/>
              <a:t>len</a:t>
            </a:r>
            <a:r>
              <a:rPr lang="en-US" dirty="0"/>
              <a:t>(list1) returns 5 because there are 5 elements in the list. If your list contains elements that are themselves a list, then it counts as 1. In this case, </a:t>
            </a:r>
            <a:r>
              <a:rPr lang="en-US" dirty="0" err="1"/>
              <a:t>len</a:t>
            </a:r>
            <a:r>
              <a:rPr lang="en-US" dirty="0"/>
              <a:t>(friends) returns 3 because it counts ‘Peter’ as one element, the list ‘John’ and ‘Mary’ as the second element, and ‘David as the third element, so 3 in total.</a:t>
            </a:r>
          </a:p>
          <a:p>
            <a:endParaRPr lang="en-US" dirty="0"/>
          </a:p>
          <a:p>
            <a:r>
              <a:rPr lang="en-US" dirty="0"/>
              <a:t>Also, if all the elements in your list can be compared, then you can use min and max to get the smallest and largest element in the list, respectively.</a:t>
            </a:r>
          </a:p>
        </p:txBody>
      </p:sp>
      <p:sp>
        <p:nvSpPr>
          <p:cNvPr id="4" name="Slide Number Placeholder 3"/>
          <p:cNvSpPr>
            <a:spLocks noGrp="1"/>
          </p:cNvSpPr>
          <p:nvPr>
            <p:ph type="sldNum" sz="quarter" idx="5"/>
          </p:nvPr>
        </p:nvSpPr>
        <p:spPr/>
        <p:txBody>
          <a:bodyPr/>
          <a:lstStyle/>
          <a:p>
            <a:fld id="{26B286DB-C50B-484C-A5B6-2AE944CA4CB5}" type="slidenum">
              <a:rPr lang="en-US" smtClean="0"/>
              <a:pPr/>
              <a:t>9</a:t>
            </a:fld>
            <a:endParaRPr lang="en-US"/>
          </a:p>
        </p:txBody>
      </p:sp>
    </p:spTree>
    <p:extLst>
      <p:ext uri="{BB962C8B-B14F-4D97-AF65-F5344CB8AC3E}">
        <p14:creationId xmlns:p14="http://schemas.microsoft.com/office/powerpoint/2010/main" val="7486801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TextBox 6"/>
          <p:cNvSpPr txBox="1"/>
          <p:nvPr userDrawn="1"/>
        </p:nvSpPr>
        <p:spPr>
          <a:xfrm>
            <a:off x="0" y="0"/>
            <a:ext cx="1447800" cy="6001643"/>
          </a:xfrm>
          <a:prstGeom prst="rect">
            <a:avLst/>
          </a:prstGeom>
          <a:solidFill>
            <a:schemeClr val="bg1">
              <a:lumMod val="85000"/>
            </a:schemeClr>
          </a:solidFill>
        </p:spPr>
        <p:txBody>
          <a:bodyPr wrap="square" rtlCol="0">
            <a:spAutoFit/>
          </a:bodyPr>
          <a:lstStyle/>
          <a:p>
            <a:pPr algn="ctr"/>
            <a:endParaRPr lang="en-US" sz="3600" b="1" dirty="0">
              <a:solidFill>
                <a:schemeClr val="tx1"/>
              </a:solidFill>
            </a:endParaRPr>
          </a:p>
          <a:p>
            <a:pPr algn="ctr"/>
            <a:r>
              <a:rPr lang="en-US" sz="3600" b="1" dirty="0">
                <a:solidFill>
                  <a:schemeClr val="tx1"/>
                </a:solidFill>
              </a:rPr>
              <a:t>PRG1 </a:t>
            </a:r>
          </a:p>
          <a:p>
            <a:pPr algn="ctr"/>
            <a:endParaRPr lang="en-US" sz="3600" b="1" dirty="0">
              <a:solidFill>
                <a:schemeClr val="tx1"/>
              </a:solidFill>
            </a:endParaRPr>
          </a:p>
          <a:p>
            <a:pPr algn="ctr"/>
            <a:r>
              <a:rPr lang="en-US" sz="3200" b="1" dirty="0">
                <a:solidFill>
                  <a:schemeClr val="tx1"/>
                </a:solidFill>
              </a:rPr>
              <a:t>W</a:t>
            </a:r>
          </a:p>
          <a:p>
            <a:pPr algn="ctr"/>
            <a:r>
              <a:rPr lang="en-US" sz="3200" b="1" dirty="0">
                <a:solidFill>
                  <a:schemeClr val="tx1"/>
                </a:solidFill>
              </a:rPr>
              <a:t>E</a:t>
            </a:r>
          </a:p>
          <a:p>
            <a:pPr algn="ctr"/>
            <a:r>
              <a:rPr lang="en-US" sz="3200" b="1" dirty="0">
                <a:solidFill>
                  <a:schemeClr val="tx1"/>
                </a:solidFill>
              </a:rPr>
              <a:t>E</a:t>
            </a:r>
          </a:p>
          <a:p>
            <a:pPr algn="ctr"/>
            <a:r>
              <a:rPr lang="en-US" sz="3200" b="1" dirty="0">
                <a:solidFill>
                  <a:schemeClr val="tx1"/>
                </a:solidFill>
              </a:rPr>
              <a:t>K</a:t>
            </a:r>
          </a:p>
          <a:p>
            <a:pPr algn="ctr"/>
            <a:endParaRPr lang="en-US" sz="3200" b="1" dirty="0">
              <a:solidFill>
                <a:schemeClr val="tx1"/>
              </a:solidFill>
            </a:endParaRPr>
          </a:p>
          <a:p>
            <a:pPr algn="ctr"/>
            <a:r>
              <a:rPr lang="en-US" sz="3200" b="1" dirty="0">
                <a:solidFill>
                  <a:schemeClr val="tx1"/>
                </a:solidFill>
              </a:rPr>
              <a:t>3</a:t>
            </a:r>
            <a:br>
              <a:rPr lang="en-US" sz="3600" b="1" dirty="0">
                <a:solidFill>
                  <a:schemeClr val="tx1"/>
                </a:solidFill>
              </a:rPr>
            </a:br>
            <a:endParaRPr lang="en-US" sz="800" b="1" dirty="0">
              <a:solidFill>
                <a:schemeClr val="bg1"/>
              </a:solidFill>
            </a:endParaRPr>
          </a:p>
          <a:p>
            <a:pPr algn="ctr"/>
            <a:endParaRPr lang="en-US" sz="3600" b="1" dirty="0">
              <a:solidFill>
                <a:schemeClr val="bg1"/>
              </a:solidFill>
            </a:endParaRPr>
          </a:p>
          <a:p>
            <a:pPr algn="ctr"/>
            <a:endParaRPr lang="en-US" sz="3600" b="1" dirty="0">
              <a:solidFill>
                <a:schemeClr val="bg1"/>
              </a:solidFill>
            </a:endParaRPr>
          </a:p>
        </p:txBody>
      </p:sp>
      <p:sp>
        <p:nvSpPr>
          <p:cNvPr id="6" name="Rectangle 9"/>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5124" name="Rectangle 4"/>
          <p:cNvSpPr>
            <a:spLocks noGrp="1" noChangeArrowheads="1"/>
          </p:cNvSpPr>
          <p:nvPr>
            <p:ph type="subTitle" idx="1" hasCustomPrompt="1"/>
          </p:nvPr>
        </p:nvSpPr>
        <p:spPr>
          <a:xfrm>
            <a:off x="1905000" y="2018046"/>
            <a:ext cx="6629400" cy="701731"/>
          </a:xfrm>
        </p:spPr>
        <p:txBody>
          <a:bodyPr>
            <a:spAutoFit/>
          </a:bodyPr>
          <a:lstStyle>
            <a:lvl1pPr marL="0" indent="0" algn="ctr">
              <a:lnSpc>
                <a:spcPct val="90000"/>
              </a:lnSpc>
              <a:spcBef>
                <a:spcPct val="20000"/>
              </a:spcBef>
              <a:buClr>
                <a:schemeClr val="tx2"/>
              </a:buClr>
              <a:buSzPct val="140000"/>
              <a:buFont typeface="Wingdings" pitchFamily="2" charset="2"/>
              <a:buNone/>
              <a:defRPr sz="4400" baseline="0"/>
            </a:lvl1pPr>
          </a:lstStyle>
          <a:p>
            <a:pPr algn="ctr">
              <a:lnSpc>
                <a:spcPct val="90000"/>
              </a:lnSpc>
              <a:spcBef>
                <a:spcPct val="20000"/>
              </a:spcBef>
              <a:buClr>
                <a:schemeClr val="tx2"/>
              </a:buClr>
              <a:buSzPct val="140000"/>
              <a:buFont typeface="Wingdings" pitchFamily="2" charset="2"/>
              <a:buNone/>
              <a:defRPr/>
            </a:pPr>
            <a:r>
              <a:rPr lang="en-US"/>
              <a:t>&lt;&lt;Title&gt;&gt;</a:t>
            </a:r>
            <a:endParaRPr lang="en-US" dirty="0"/>
          </a:p>
        </p:txBody>
      </p:sp>
      <p:pic>
        <p:nvPicPr>
          <p:cNvPr id="8" name="Picture 16" descr="School of IC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8315" y="53009"/>
            <a:ext cx="3048000"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Line 15"/>
          <p:cNvSpPr>
            <a:spLocks noChangeShapeType="1"/>
          </p:cNvSpPr>
          <p:nvPr userDrawn="1"/>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0" name="Rectangle 14"/>
          <p:cNvSpPr>
            <a:spLocks noChangeArrowheads="1"/>
          </p:cNvSpPr>
          <p:nvPr userDrawn="1"/>
        </p:nvSpPr>
        <p:spPr bwMode="auto">
          <a:xfrm>
            <a:off x="2895600" y="3602139"/>
            <a:ext cx="4800600" cy="1295400"/>
          </a:xfrm>
          <a:prstGeom prst="rect">
            <a:avLst/>
          </a:prstGeom>
          <a:noFill/>
          <a:ln w="9525">
            <a:noFill/>
            <a:miter lim="800000"/>
            <a:headEnd/>
            <a:tailEnd/>
          </a:ln>
        </p:spPr>
        <p:txBody>
          <a:bodyPr/>
          <a:lstStyle/>
          <a:p>
            <a:pPr algn="ctr">
              <a:lnSpc>
                <a:spcPct val="90000"/>
              </a:lnSpc>
              <a:spcBef>
                <a:spcPct val="20000"/>
              </a:spcBef>
              <a:buClr>
                <a:schemeClr val="tx2"/>
              </a:buClr>
              <a:buSzPct val="140000"/>
              <a:buFont typeface="Wingdings" pitchFamily="2" charset="2"/>
              <a:buNone/>
              <a:defRPr/>
            </a:pPr>
            <a:r>
              <a:rPr kumimoji="1" lang="en-GB" sz="2000" b="1" dirty="0">
                <a:latin typeface="Arial Narrow" pitchFamily="34" charset="0"/>
              </a:rPr>
              <a:t>Programming I (PRG1)</a:t>
            </a:r>
          </a:p>
          <a:p>
            <a:pPr algn="ctr">
              <a:lnSpc>
                <a:spcPct val="90000"/>
              </a:lnSpc>
              <a:spcBef>
                <a:spcPct val="20000"/>
              </a:spcBef>
              <a:buClr>
                <a:schemeClr val="tx2"/>
              </a:buClr>
              <a:buSzPct val="140000"/>
              <a:buFont typeface="Wingdings" pitchFamily="2" charset="2"/>
              <a:buNone/>
              <a:defRPr/>
            </a:pPr>
            <a:r>
              <a:rPr kumimoji="1" lang="en-GB" sz="1800" dirty="0">
                <a:latin typeface="Arial Narrow" pitchFamily="34" charset="0"/>
              </a:rPr>
              <a:t>Diploma in Information Technology</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1800" dirty="0">
                <a:latin typeface="Arial Narrow" pitchFamily="34" charset="0"/>
              </a:rPr>
              <a:t>Diploma in Data Science</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1800" baseline="0" dirty="0">
                <a:latin typeface="Arial Narrow" pitchFamily="34" charset="0"/>
              </a:rPr>
              <a:t>Diploma in Cybersecurity &amp; Digital Forensics</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GB" sz="1800" baseline="0" dirty="0">
                <a:latin typeface="Arial Narrow" pitchFamily="34" charset="0"/>
              </a:rPr>
              <a:t>Diploma in Immersive Media</a:t>
            </a:r>
          </a:p>
          <a:p>
            <a:pPr marL="0" marR="0" lvl="0" indent="0" algn="ctr" defTabSz="914400" rtl="0" eaLnBrk="1" fontAlgn="base" latinLnBrk="0" hangingPunct="1">
              <a:lnSpc>
                <a:spcPct val="90000"/>
              </a:lnSpc>
              <a:spcBef>
                <a:spcPct val="20000"/>
              </a:spcBef>
              <a:spcAft>
                <a:spcPct val="0"/>
              </a:spcAft>
              <a:buClr>
                <a:schemeClr val="tx2"/>
              </a:buClr>
              <a:buSzPct val="140000"/>
              <a:buFont typeface="Wingdings" pitchFamily="2" charset="2"/>
              <a:buNone/>
              <a:tabLst/>
              <a:defRPr/>
            </a:pPr>
            <a:r>
              <a:rPr kumimoji="1" lang="en-US" sz="1800" baseline="0" dirty="0">
                <a:latin typeface="Arial Narrow" pitchFamily="34" charset="0"/>
              </a:rPr>
              <a:t>Common</a:t>
            </a:r>
            <a:r>
              <a:rPr kumimoji="1" lang="en-GB" sz="1800" baseline="0" dirty="0">
                <a:latin typeface="Arial Narrow" pitchFamily="34" charset="0"/>
              </a:rPr>
              <a:t> ICT Programme</a:t>
            </a:r>
          </a:p>
          <a:p>
            <a:pPr algn="ctr">
              <a:lnSpc>
                <a:spcPct val="90000"/>
              </a:lnSpc>
              <a:spcBef>
                <a:spcPct val="20000"/>
              </a:spcBef>
              <a:buClr>
                <a:schemeClr val="tx2"/>
              </a:buClr>
              <a:buSzPct val="140000"/>
              <a:buFont typeface="Wingdings" pitchFamily="2" charset="2"/>
              <a:buNone/>
              <a:defRPr/>
            </a:pPr>
            <a:r>
              <a:rPr kumimoji="1" lang="en-GB" sz="1800" dirty="0">
                <a:latin typeface="Arial Narrow" pitchFamily="34" charset="0"/>
              </a:rPr>
              <a:t>Year 1 (2023/24), Semester 1</a:t>
            </a:r>
            <a:endParaRPr kumimoji="1" lang="en-GB" sz="4400" dirty="0">
              <a:effectLst>
                <a:outerShdw blurRad="38100" dist="38100" dir="2700000" algn="tl">
                  <a:srgbClr val="C0C0C0"/>
                </a:outerShdw>
              </a:effectLs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122238"/>
            <a:ext cx="2190750" cy="5745162"/>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76200" y="122238"/>
            <a:ext cx="6419850" cy="5745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idx="1"/>
          </p:nvPr>
        </p:nvSpPr>
        <p:spPr/>
        <p:txBody>
          <a:bodyPr/>
          <a:lstStyle>
            <a:lvl1pPr>
              <a:defRPr>
                <a:solidFill>
                  <a:srgbClr val="660033"/>
                </a:solidFill>
              </a:defRPr>
            </a:lvl1pPr>
            <a:lvl2pPr>
              <a:defRPr>
                <a:solidFill>
                  <a:srgbClr val="660033"/>
                </a:solidFill>
              </a:defRPr>
            </a:lvl2pPr>
            <a:lvl3pPr>
              <a:defRPr>
                <a:solidFill>
                  <a:srgbClr val="660033"/>
                </a:solidFill>
              </a:defRPr>
            </a:lvl3pPr>
            <a:lvl4pPr>
              <a:defRPr>
                <a:solidFill>
                  <a:srgbClr val="660033"/>
                </a:solidFill>
              </a:defRPr>
            </a:lvl4pPr>
            <a:lvl5pPr>
              <a:defRPr>
                <a:solidFill>
                  <a:srgbClr val="66003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SG"/>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sz="half" idx="1"/>
          </p:nvPr>
        </p:nvSpPr>
        <p:spPr>
          <a:xfrm>
            <a:off x="76200" y="884238"/>
            <a:ext cx="44196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4648200" y="884238"/>
            <a:ext cx="4381500" cy="49831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SG"/>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SG"/>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SG"/>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SG"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1" descr="CIS2-low.jpg"/>
          <p:cNvPicPr>
            <a:picLocks noChangeAspect="1"/>
          </p:cNvPicPr>
          <p:nvPr userDrawn="1"/>
        </p:nvPicPr>
        <p:blipFill>
          <a:blip r:embed="rId13" cstate="print"/>
          <a:srcRect t="2107"/>
          <a:stretch>
            <a:fillRect/>
          </a:stretch>
        </p:blipFill>
        <p:spPr bwMode="auto">
          <a:xfrm>
            <a:off x="0" y="0"/>
            <a:ext cx="9144000" cy="5943600"/>
          </a:xfrm>
          <a:prstGeom prst="rect">
            <a:avLst/>
          </a:prstGeom>
          <a:noFill/>
          <a:ln w="9525">
            <a:noFill/>
            <a:miter lim="800000"/>
            <a:headEnd/>
            <a:tailEnd/>
          </a:ln>
        </p:spPr>
      </p:pic>
      <p:sp>
        <p:nvSpPr>
          <p:cNvPr id="1033" name="Rectangle 9"/>
          <p:cNvSpPr>
            <a:spLocks noChangeArrowheads="1"/>
          </p:cNvSpPr>
          <p:nvPr userDrawn="1"/>
        </p:nvSpPr>
        <p:spPr bwMode="auto">
          <a:xfrm>
            <a:off x="0" y="0"/>
            <a:ext cx="9144000" cy="6096000"/>
          </a:xfrm>
          <a:prstGeom prst="rect">
            <a:avLst/>
          </a:prstGeom>
          <a:solidFill>
            <a:schemeClr val="bg1">
              <a:alpha val="90000"/>
            </a:schemeClr>
          </a:solidFill>
          <a:ln w="9525">
            <a:solidFill>
              <a:srgbClr val="800080"/>
            </a:solidFill>
            <a:miter lim="800000"/>
            <a:headEnd/>
            <a:tailEnd/>
          </a:ln>
          <a:effectLst/>
        </p:spPr>
        <p:txBody>
          <a:bodyPr wrap="none" anchor="ctr"/>
          <a:lstStyle/>
          <a:p>
            <a:endParaRPr lang="en-SG"/>
          </a:p>
        </p:txBody>
      </p:sp>
      <p:sp>
        <p:nvSpPr>
          <p:cNvPr id="1028" name="Rectangle 3"/>
          <p:cNvSpPr>
            <a:spLocks noGrp="1" noChangeArrowheads="1"/>
          </p:cNvSpPr>
          <p:nvPr>
            <p:ph type="body" idx="1"/>
          </p:nvPr>
        </p:nvSpPr>
        <p:spPr bwMode="auto">
          <a:xfrm>
            <a:off x="76200" y="884238"/>
            <a:ext cx="8991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7" name="Rectangle 13"/>
          <p:cNvSpPr>
            <a:spLocks noChangeArrowheads="1"/>
          </p:cNvSpPr>
          <p:nvPr userDrawn="1"/>
        </p:nvSpPr>
        <p:spPr bwMode="auto">
          <a:xfrm>
            <a:off x="0" y="5943600"/>
            <a:ext cx="9144000" cy="152400"/>
          </a:xfrm>
          <a:prstGeom prst="rect">
            <a:avLst/>
          </a:prstGeom>
          <a:solidFill>
            <a:srgbClr val="640064"/>
          </a:solidFill>
          <a:ln w="9525">
            <a:solidFill>
              <a:srgbClr val="640064"/>
            </a:solidFill>
            <a:miter lim="800000"/>
            <a:headEnd/>
            <a:tailEnd/>
          </a:ln>
          <a:effectLst/>
        </p:spPr>
        <p:txBody>
          <a:bodyPr wrap="none" anchor="ctr"/>
          <a:lstStyle/>
          <a:p>
            <a:endParaRPr lang="en-SG"/>
          </a:p>
        </p:txBody>
      </p:sp>
      <p:sp>
        <p:nvSpPr>
          <p:cNvPr id="1039" name="Rectangle 15"/>
          <p:cNvSpPr>
            <a:spLocks noChangeArrowheads="1"/>
          </p:cNvSpPr>
          <p:nvPr userDrawn="1"/>
        </p:nvSpPr>
        <p:spPr bwMode="auto">
          <a:xfrm>
            <a:off x="0" y="0"/>
            <a:ext cx="9144000" cy="762000"/>
          </a:xfrm>
          <a:prstGeom prst="rect">
            <a:avLst/>
          </a:prstGeom>
          <a:solidFill>
            <a:srgbClr val="800080"/>
          </a:solidFill>
          <a:ln w="9525">
            <a:solidFill>
              <a:srgbClr val="640064"/>
            </a:solidFill>
            <a:miter lim="800000"/>
            <a:headEnd/>
            <a:tailEnd/>
          </a:ln>
          <a:effectLst/>
        </p:spPr>
        <p:txBody>
          <a:bodyPr wrap="none" anchor="ctr"/>
          <a:lstStyle/>
          <a:p>
            <a:endParaRPr lang="en-SG"/>
          </a:p>
        </p:txBody>
      </p:sp>
      <p:sp>
        <p:nvSpPr>
          <p:cNvPr id="2" name="Rectangle 2"/>
          <p:cNvSpPr>
            <a:spLocks noGrp="1" noChangeArrowheads="1"/>
          </p:cNvSpPr>
          <p:nvPr>
            <p:ph type="title"/>
          </p:nvPr>
        </p:nvSpPr>
        <p:spPr bwMode="auto">
          <a:xfrm>
            <a:off x="76200" y="122238"/>
            <a:ext cx="8991600" cy="5635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2" name="Rectangle 16"/>
          <p:cNvSpPr>
            <a:spLocks noChangeArrowheads="1"/>
          </p:cNvSpPr>
          <p:nvPr userDrawn="1"/>
        </p:nvSpPr>
        <p:spPr bwMode="auto">
          <a:xfrm>
            <a:off x="1371600" y="6302375"/>
            <a:ext cx="2895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marL="342900" indent="-342900">
              <a:defRPr sz="2400">
                <a:solidFill>
                  <a:schemeClr val="tx1"/>
                </a:solidFill>
                <a:latin typeface="Verdana" pitchFamily="34" charset="0"/>
              </a:defRPr>
            </a:lvl1pPr>
            <a:lvl2pPr>
              <a:defRPr sz="2400">
                <a:solidFill>
                  <a:schemeClr val="tx1"/>
                </a:solidFill>
                <a:latin typeface="Verdana" pitchFamily="34" charset="0"/>
              </a:defRPr>
            </a:lvl2pPr>
            <a:lvl3pPr marL="1143000" indent="-228600">
              <a:defRPr sz="2400">
                <a:solidFill>
                  <a:schemeClr val="tx1"/>
                </a:solidFill>
                <a:latin typeface="Verdana" pitchFamily="34" charset="0"/>
              </a:defRPr>
            </a:lvl3pPr>
            <a:lvl4pPr marL="1600200" indent="-228600">
              <a:defRPr sz="2400">
                <a:solidFill>
                  <a:schemeClr val="tx1"/>
                </a:solidFill>
                <a:latin typeface="Verdana" pitchFamily="34" charset="0"/>
              </a:defRPr>
            </a:lvl4pPr>
            <a:lvl5pPr marL="2057400" indent="-22860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lvl="1">
              <a:spcBef>
                <a:spcPct val="50000"/>
              </a:spcBef>
              <a:defRPr/>
            </a:pPr>
            <a:r>
              <a:rPr lang="en-US" altLang="en-US" sz="1200" dirty="0">
                <a:latin typeface="Arial Narrow" pitchFamily="34" charset="0"/>
              </a:rPr>
              <a:t>Diploma in IT/DS/CSF/IM/CICTP</a:t>
            </a:r>
            <a:br>
              <a:rPr lang="en-US" altLang="en-US" sz="1200" dirty="0">
                <a:latin typeface="Arial Narrow" pitchFamily="34" charset="0"/>
              </a:rPr>
            </a:br>
            <a:r>
              <a:rPr lang="en-US" altLang="en-US" sz="1200" dirty="0">
                <a:latin typeface="Arial Narrow" pitchFamily="34" charset="0"/>
              </a:rPr>
              <a:t>PRG1 AY23/24, Sem 1</a:t>
            </a:r>
          </a:p>
        </p:txBody>
      </p:sp>
      <p:pic>
        <p:nvPicPr>
          <p:cNvPr id="13" name="Picture 22" descr="School of ICT"/>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76200" y="6172200"/>
            <a:ext cx="1714500" cy="58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5"/>
          <p:cNvSpPr txBox="1">
            <a:spLocks noChangeArrowheads="1"/>
          </p:cNvSpPr>
          <p:nvPr userDrawn="1"/>
        </p:nvSpPr>
        <p:spPr bwMode="auto">
          <a:xfrm>
            <a:off x="4457700" y="6302375"/>
            <a:ext cx="1905000" cy="381000"/>
          </a:xfrm>
          <a:prstGeom prst="rect">
            <a:avLst/>
          </a:prstGeom>
          <a:noFill/>
          <a:ln w="9525">
            <a:noFill/>
            <a:miter lim="800000"/>
            <a:headEnd/>
            <a:tailEnd/>
          </a:ln>
        </p:spPr>
        <p:txBody>
          <a:bodyPr anchor="b"/>
          <a:lstStyle>
            <a:lvl1pPr algn="r">
              <a:spcBef>
                <a:spcPct val="50000"/>
              </a:spcBef>
              <a:defRPr sz="1200">
                <a:latin typeface="Arial Narrow" pitchFamily="34" charset="0"/>
              </a:defRPr>
            </a:lvl1pPr>
          </a:lstStyle>
          <a:p>
            <a:pPr algn="ctr">
              <a:defRPr/>
            </a:pPr>
            <a:r>
              <a:rPr lang="en-US" dirty="0"/>
              <a:t>  Last update: 27/4//2023</a:t>
            </a:r>
          </a:p>
        </p:txBody>
      </p:sp>
      <p:sp>
        <p:nvSpPr>
          <p:cNvPr id="15" name="Rectangle 15"/>
          <p:cNvSpPr txBox="1">
            <a:spLocks noChangeArrowheads="1"/>
          </p:cNvSpPr>
          <p:nvPr userDrawn="1"/>
        </p:nvSpPr>
        <p:spPr bwMode="auto">
          <a:xfrm>
            <a:off x="7086600" y="6275387"/>
            <a:ext cx="1905000" cy="381000"/>
          </a:xfrm>
          <a:prstGeom prst="rect">
            <a:avLst/>
          </a:prstGeom>
          <a:noFill/>
          <a:ln w="9525">
            <a:noFill/>
            <a:miter lim="800000"/>
            <a:headEnd/>
            <a:tailEnd/>
          </a:ln>
        </p:spPr>
        <p:txBody>
          <a:bodyPr anchor="ctr"/>
          <a:lstStyle>
            <a:lvl1pPr algn="r">
              <a:spcBef>
                <a:spcPct val="50000"/>
              </a:spcBef>
              <a:defRPr sz="1200">
                <a:latin typeface="Arial Narrow" pitchFamily="34" charset="0"/>
              </a:defRPr>
            </a:lvl1pPr>
          </a:lstStyle>
          <a:p>
            <a:pPr>
              <a:defRPr/>
            </a:pPr>
            <a:r>
              <a:rPr lang="en-US" dirty="0"/>
              <a:t>  Lecture</a:t>
            </a:r>
            <a:r>
              <a:rPr lang="en-US" baseline="0" dirty="0"/>
              <a:t> 3</a:t>
            </a:r>
            <a:br>
              <a:rPr lang="en-US" baseline="0" dirty="0"/>
            </a:br>
            <a:r>
              <a:rPr lang="en-US" baseline="0" dirty="0"/>
              <a:t>Slide </a:t>
            </a:r>
            <a:fld id="{D684DC87-7C2B-4413-A3B2-900CE8D7D012}" type="slidenum">
              <a:rPr lang="en-US" baseline="0" smtClean="0"/>
              <a:t>‹#›</a:t>
            </a:fld>
            <a:endParaRPr lang="en-US" dirty="0"/>
          </a:p>
        </p:txBody>
      </p:sp>
      <p:sp>
        <p:nvSpPr>
          <p:cNvPr id="4" name="MSIPCMContentMarking" descr="{&quot;HashCode&quot;:-1818968269,&quot;Placement&quot;:&quot;Header&quot;,&quot;Top&quot;:0.0,&quot;Left&quot;:0.0,&quot;SlideWidth&quot;:720,&quot;SlideHeight&quot;:540}">
            <a:extLst>
              <a:ext uri="{FF2B5EF4-FFF2-40B4-BE49-F238E27FC236}">
                <a16:creationId xmlns:a16="http://schemas.microsoft.com/office/drawing/2014/main" id="{990DAE80-BA3D-471C-9761-B2F8BD026B7C}"/>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l" rtl="0" eaLnBrk="0" fontAlgn="base" hangingPunct="0">
        <a:spcBef>
          <a:spcPct val="0"/>
        </a:spcBef>
        <a:spcAft>
          <a:spcPct val="0"/>
        </a:spcAft>
        <a:defRPr sz="3200" b="1">
          <a:solidFill>
            <a:schemeClr val="bg1"/>
          </a:solidFill>
          <a:latin typeface="+mj-lt"/>
          <a:ea typeface="+mj-ea"/>
          <a:cs typeface="+mj-cs"/>
        </a:defRPr>
      </a:lvl1pPr>
      <a:lvl2pPr algn="l" rtl="0" eaLnBrk="0" fontAlgn="base" hangingPunct="0">
        <a:spcBef>
          <a:spcPct val="0"/>
        </a:spcBef>
        <a:spcAft>
          <a:spcPct val="0"/>
        </a:spcAft>
        <a:defRPr sz="3200" b="1">
          <a:solidFill>
            <a:schemeClr val="bg1"/>
          </a:solidFill>
          <a:latin typeface="Arial" charset="0"/>
          <a:cs typeface="Arial" charset="0"/>
        </a:defRPr>
      </a:lvl2pPr>
      <a:lvl3pPr algn="l" rtl="0" eaLnBrk="0" fontAlgn="base" hangingPunct="0">
        <a:spcBef>
          <a:spcPct val="0"/>
        </a:spcBef>
        <a:spcAft>
          <a:spcPct val="0"/>
        </a:spcAft>
        <a:defRPr sz="3200" b="1">
          <a:solidFill>
            <a:schemeClr val="bg1"/>
          </a:solidFill>
          <a:latin typeface="Arial" charset="0"/>
          <a:cs typeface="Arial" charset="0"/>
        </a:defRPr>
      </a:lvl3pPr>
      <a:lvl4pPr algn="l" rtl="0" eaLnBrk="0" fontAlgn="base" hangingPunct="0">
        <a:spcBef>
          <a:spcPct val="0"/>
        </a:spcBef>
        <a:spcAft>
          <a:spcPct val="0"/>
        </a:spcAft>
        <a:defRPr sz="3200" b="1">
          <a:solidFill>
            <a:schemeClr val="bg1"/>
          </a:solidFill>
          <a:latin typeface="Arial" charset="0"/>
          <a:cs typeface="Arial" charset="0"/>
        </a:defRPr>
      </a:lvl4pPr>
      <a:lvl5pPr algn="l" rtl="0" eaLnBrk="0" fontAlgn="base" hangingPunct="0">
        <a:spcBef>
          <a:spcPct val="0"/>
        </a:spcBef>
        <a:spcAft>
          <a:spcPct val="0"/>
        </a:spcAft>
        <a:defRPr sz="3200" b="1">
          <a:solidFill>
            <a:schemeClr val="bg1"/>
          </a:solidFill>
          <a:latin typeface="Arial" charset="0"/>
          <a:cs typeface="Arial" charset="0"/>
        </a:defRPr>
      </a:lvl5pPr>
      <a:lvl6pPr marL="457200" algn="l" rtl="0" fontAlgn="base">
        <a:spcBef>
          <a:spcPct val="0"/>
        </a:spcBef>
        <a:spcAft>
          <a:spcPct val="0"/>
        </a:spcAft>
        <a:defRPr sz="3200" b="1">
          <a:solidFill>
            <a:schemeClr val="bg1"/>
          </a:solidFill>
          <a:latin typeface="Arial" charset="0"/>
          <a:cs typeface="Arial" charset="0"/>
        </a:defRPr>
      </a:lvl6pPr>
      <a:lvl7pPr marL="914400" algn="l" rtl="0" fontAlgn="base">
        <a:spcBef>
          <a:spcPct val="0"/>
        </a:spcBef>
        <a:spcAft>
          <a:spcPct val="0"/>
        </a:spcAft>
        <a:defRPr sz="3200" b="1">
          <a:solidFill>
            <a:schemeClr val="bg1"/>
          </a:solidFill>
          <a:latin typeface="Arial" charset="0"/>
          <a:cs typeface="Arial" charset="0"/>
        </a:defRPr>
      </a:lvl7pPr>
      <a:lvl8pPr marL="1371600" algn="l" rtl="0" fontAlgn="base">
        <a:spcBef>
          <a:spcPct val="0"/>
        </a:spcBef>
        <a:spcAft>
          <a:spcPct val="0"/>
        </a:spcAft>
        <a:defRPr sz="3200" b="1">
          <a:solidFill>
            <a:schemeClr val="bg1"/>
          </a:solidFill>
          <a:latin typeface="Arial" charset="0"/>
          <a:cs typeface="Arial" charset="0"/>
        </a:defRPr>
      </a:lvl8pPr>
      <a:lvl9pPr marL="1828800" algn="l" rtl="0" fontAlgn="base">
        <a:spcBef>
          <a:spcPct val="0"/>
        </a:spcBef>
        <a:spcAft>
          <a:spcPct val="0"/>
        </a:spcAft>
        <a:defRPr sz="3200" b="1">
          <a:solidFill>
            <a:schemeClr val="bg1"/>
          </a:solidFill>
          <a:latin typeface="Arial" charset="0"/>
          <a:cs typeface="Arial" charset="0"/>
        </a:defRPr>
      </a:lvl9pPr>
    </p:titleStyle>
    <p:bodyStyle>
      <a:lvl1pPr marL="342900" indent="-342900" algn="l" rtl="0" eaLnBrk="0" fontAlgn="base" hangingPunct="0">
        <a:spcBef>
          <a:spcPct val="20000"/>
        </a:spcBef>
        <a:spcAft>
          <a:spcPct val="0"/>
        </a:spcAft>
        <a:buSzPct val="70000"/>
        <a:buFont typeface="Wingdings" panose="05000000000000000000" pitchFamily="2" charset="2"/>
        <a:buChar char="q"/>
        <a:defRPr sz="2800" b="1">
          <a:solidFill>
            <a:srgbClr val="640064"/>
          </a:solidFill>
          <a:latin typeface="Arial Narrow" panose="020B0606020202030204" pitchFamily="34" charset="0"/>
          <a:ea typeface="+mn-ea"/>
          <a:cs typeface="+mn-cs"/>
        </a:defRPr>
      </a:lvl1pPr>
      <a:lvl2pPr marL="800100" indent="-342900" algn="l" rtl="0" eaLnBrk="0" fontAlgn="base" hangingPunct="0">
        <a:spcBef>
          <a:spcPct val="20000"/>
        </a:spcBef>
        <a:spcAft>
          <a:spcPct val="0"/>
        </a:spcAft>
        <a:buFont typeface="Wingdings" panose="05000000000000000000" pitchFamily="2" charset="2"/>
        <a:buChar char="ü"/>
        <a:defRPr sz="2400">
          <a:solidFill>
            <a:schemeClr val="tx1"/>
          </a:solidFill>
          <a:latin typeface="Arial Narrow" panose="020B0606020202030204" pitchFamily="34" charset="0"/>
          <a:cs typeface="+mn-cs"/>
        </a:defRPr>
      </a:lvl2pPr>
      <a:lvl3pPr marL="1143000" indent="-228600" algn="l" rtl="0" eaLnBrk="0" fontAlgn="base" hangingPunct="0">
        <a:spcBef>
          <a:spcPct val="20000"/>
        </a:spcBef>
        <a:spcAft>
          <a:spcPct val="0"/>
        </a:spcAft>
        <a:buChar char="•"/>
        <a:defRPr sz="2000">
          <a:solidFill>
            <a:srgbClr val="0000FF"/>
          </a:solidFill>
          <a:latin typeface="Arial Narrow" panose="020B0606020202030204" pitchFamily="34" charset="0"/>
          <a:cs typeface="+mn-cs"/>
        </a:defRPr>
      </a:lvl3pPr>
      <a:lvl4pPr marL="16002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4pPr>
      <a:lvl5pPr marL="2057400" indent="-228600" algn="l" rtl="0" eaLnBrk="0" fontAlgn="base" hangingPunct="0">
        <a:spcBef>
          <a:spcPct val="20000"/>
        </a:spcBef>
        <a:spcAft>
          <a:spcPct val="0"/>
        </a:spcAft>
        <a:buChar char="»"/>
        <a:defRPr>
          <a:solidFill>
            <a:srgbClr val="640064"/>
          </a:solidFill>
          <a:latin typeface="Arial Narrow" panose="020B0606020202030204" pitchFamily="34" charset="0"/>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8.xml"/><Relationship Id="rId6" Type="http://schemas.openxmlformats.org/officeDocument/2006/relationships/image" Target="../media/image4.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9.xml"/><Relationship Id="rId6" Type="http://schemas.openxmlformats.org/officeDocument/2006/relationships/image" Target="../media/image4.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10.xml"/><Relationship Id="rId6" Type="http://schemas.openxmlformats.org/officeDocument/2006/relationships/image" Target="../media/image4.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3.xml"/><Relationship Id="rId6" Type="http://schemas.openxmlformats.org/officeDocument/2006/relationships/image" Target="../media/image4.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4.xml"/><Relationship Id="rId6" Type="http://schemas.openxmlformats.org/officeDocument/2006/relationships/image" Target="../media/image4.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7.m4a"/><Relationship Id="rId7" Type="http://schemas.openxmlformats.org/officeDocument/2006/relationships/image" Target="../media/image6.png"/><Relationship Id="rId2" Type="http://schemas.microsoft.com/office/2007/relationships/media" Target="../media/media7.m4a"/><Relationship Id="rId1" Type="http://schemas.openxmlformats.org/officeDocument/2006/relationships/tags" Target="../tags/tag5.xml"/><Relationship Id="rId6" Type="http://schemas.openxmlformats.org/officeDocument/2006/relationships/image" Target="../media/image5.png"/><Relationship Id="rId5" Type="http://schemas.openxmlformats.org/officeDocument/2006/relationships/notesSlide" Target="../notesSlides/notesSlide7.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audio" Target="../media/media8.m4a"/><Relationship Id="rId7" Type="http://schemas.openxmlformats.org/officeDocument/2006/relationships/image" Target="../media/image9.png"/><Relationship Id="rId2" Type="http://schemas.microsoft.com/office/2007/relationships/media" Target="../media/media8.m4a"/><Relationship Id="rId1" Type="http://schemas.openxmlformats.org/officeDocument/2006/relationships/tags" Target="../tags/tag6.xml"/><Relationship Id="rId6" Type="http://schemas.openxmlformats.org/officeDocument/2006/relationships/image" Target="../media/image8.png"/><Relationship Id="rId5" Type="http://schemas.openxmlformats.org/officeDocument/2006/relationships/notesSlide" Target="../notesSlides/notesSlide8.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12.png"/><Relationship Id="rId2" Type="http://schemas.microsoft.com/office/2007/relationships/media" Target="../media/media9.m4a"/><Relationship Id="rId1" Type="http://schemas.openxmlformats.org/officeDocument/2006/relationships/tags" Target="../tags/tag7.xml"/><Relationship Id="rId6" Type="http://schemas.openxmlformats.org/officeDocument/2006/relationships/image" Target="../media/image11.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ine 15"/>
          <p:cNvSpPr>
            <a:spLocks noChangeShapeType="1"/>
          </p:cNvSpPr>
          <p:nvPr/>
        </p:nvSpPr>
        <p:spPr bwMode="auto">
          <a:xfrm>
            <a:off x="1676400" y="1044575"/>
            <a:ext cx="7315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7" name="Rectangle 3"/>
          <p:cNvSpPr>
            <a:spLocks noGrp="1" noChangeArrowheads="1"/>
          </p:cNvSpPr>
          <p:nvPr>
            <p:ph type="subTitle" idx="1"/>
          </p:nvPr>
        </p:nvSpPr>
        <p:spPr>
          <a:xfrm>
            <a:off x="1905000" y="2018046"/>
            <a:ext cx="6629400" cy="701731"/>
          </a:xfrm>
        </p:spPr>
        <p:txBody>
          <a:bodyPr/>
          <a:lstStyle/>
          <a:p>
            <a:r>
              <a:rPr lang="en-GB" dirty="0"/>
              <a:t>Lists</a:t>
            </a:r>
          </a:p>
        </p:txBody>
      </p:sp>
      <p:pic>
        <p:nvPicPr>
          <p:cNvPr id="3" name="Audio 2">
            <a:hlinkClick r:id="" action="ppaction://media"/>
            <a:extLst>
              <a:ext uri="{FF2B5EF4-FFF2-40B4-BE49-F238E27FC236}">
                <a16:creationId xmlns:a16="http://schemas.microsoft.com/office/drawing/2014/main" id="{5A6E128A-4358-4B0F-A4C4-C369376A0D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074"/>
    </mc:Choice>
    <mc:Fallback xmlns="">
      <p:transition spd="slow" advTm="250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Built-in List Functions </a:t>
            </a:r>
          </a:p>
        </p:txBody>
      </p:sp>
      <p:graphicFrame>
        <p:nvGraphicFramePr>
          <p:cNvPr id="9" name="Table 8"/>
          <p:cNvGraphicFramePr>
            <a:graphicFrameLocks noGrp="1"/>
          </p:cNvGraphicFramePr>
          <p:nvPr>
            <p:extLst>
              <p:ext uri="{D42A27DB-BD31-4B8C-83A1-F6EECF244321}">
                <p14:modId xmlns:p14="http://schemas.microsoft.com/office/powerpoint/2010/main" val="1294497764"/>
              </p:ext>
            </p:extLst>
          </p:nvPr>
        </p:nvGraphicFramePr>
        <p:xfrm>
          <a:off x="30892" y="838200"/>
          <a:ext cx="9067800" cy="4267200"/>
        </p:xfrm>
        <a:graphic>
          <a:graphicData uri="http://schemas.openxmlformats.org/drawingml/2006/table">
            <a:tbl>
              <a:tblPr/>
              <a:tblGrid>
                <a:gridCol w="1860061">
                  <a:extLst>
                    <a:ext uri="{9D8B030D-6E8A-4147-A177-3AD203B41FA5}">
                      <a16:colId xmlns:a16="http://schemas.microsoft.com/office/drawing/2014/main" val="20000"/>
                    </a:ext>
                  </a:extLst>
                </a:gridCol>
                <a:gridCol w="3816839">
                  <a:extLst>
                    <a:ext uri="{9D8B030D-6E8A-4147-A177-3AD203B41FA5}">
                      <a16:colId xmlns:a16="http://schemas.microsoft.com/office/drawing/2014/main" val="20001"/>
                    </a:ext>
                  </a:extLst>
                </a:gridCol>
                <a:gridCol w="3390900">
                  <a:extLst>
                    <a:ext uri="{9D8B030D-6E8A-4147-A177-3AD203B41FA5}">
                      <a16:colId xmlns:a16="http://schemas.microsoft.com/office/drawing/2014/main" val="20002"/>
                    </a:ext>
                  </a:extLst>
                </a:gridCol>
              </a:tblGrid>
              <a:tr h="743043">
                <a:tc>
                  <a:txBody>
                    <a:bodyPr/>
                    <a:lstStyle/>
                    <a:p>
                      <a:pPr algn="l"/>
                      <a:r>
                        <a:rPr lang="en-US" sz="2400" b="1" dirty="0">
                          <a:effectLst/>
                          <a:latin typeface="Arial Narrow" panose="020B0606020202030204" pitchFamily="34" charset="0"/>
                        </a:rPr>
                        <a:t>Functions</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400" b="1" dirty="0">
                          <a:effectLst/>
                          <a:latin typeface="Arial Narrow" panose="020B0606020202030204" pitchFamily="34" charset="0"/>
                        </a:rPr>
                        <a:t>Description</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tc>
                  <a:txBody>
                    <a:bodyPr/>
                    <a:lstStyle/>
                    <a:p>
                      <a:pPr algn="l"/>
                      <a:r>
                        <a:rPr lang="en-US" sz="2400" b="1" dirty="0">
                          <a:effectLst/>
                          <a:latin typeface="Arial Narrow" panose="020B0606020202030204" pitchFamily="34" charset="0"/>
                        </a:rPr>
                        <a:t>Example</a:t>
                      </a:r>
                    </a:p>
                    <a:p>
                      <a:pPr algn="l"/>
                      <a:r>
                        <a:rPr lang="en-US" sz="2000" b="1" dirty="0">
                          <a:solidFill>
                            <a:srgbClr val="0000FF"/>
                          </a:solidFill>
                          <a:effectLst/>
                          <a:latin typeface="Calibri" panose="020F0502020204030204" pitchFamily="34" charset="0"/>
                          <a:cs typeface="Calibri" panose="020F0502020204030204" pitchFamily="34" charset="0"/>
                        </a:rPr>
                        <a:t>letters=</a:t>
                      </a:r>
                      <a:r>
                        <a:rPr lang="en-US" sz="2000" b="1" baseline="0" dirty="0">
                          <a:solidFill>
                            <a:srgbClr val="0000FF"/>
                          </a:solidFill>
                          <a:effectLst/>
                          <a:latin typeface="Calibri" panose="020F0502020204030204" pitchFamily="34" charset="0"/>
                          <a:cs typeface="Calibri" panose="020F0502020204030204" pitchFamily="34" charset="0"/>
                        </a:rPr>
                        <a:t>['</a:t>
                      </a:r>
                      <a:r>
                        <a:rPr lang="en-US" sz="2000" b="1" baseline="0" dirty="0" err="1">
                          <a:solidFill>
                            <a:srgbClr val="0000FF"/>
                          </a:solidFill>
                          <a:effectLst/>
                          <a:latin typeface="Calibri" panose="020F0502020204030204" pitchFamily="34" charset="0"/>
                          <a:cs typeface="Calibri" panose="020F0502020204030204" pitchFamily="34" charset="0"/>
                        </a:rPr>
                        <a:t>a','b</a:t>
                      </a:r>
                      <a:r>
                        <a:rPr lang="en-US" sz="2000" b="1" baseline="0" dirty="0">
                          <a:solidFill>
                            <a:srgbClr val="0000FF"/>
                          </a:solidFill>
                          <a:effectLst/>
                          <a:latin typeface="Calibri" panose="020F0502020204030204" pitchFamily="34" charset="0"/>
                          <a:cs typeface="Calibri" panose="020F0502020204030204" pitchFamily="34" charset="0"/>
                        </a:rPr>
                        <a:t>']</a:t>
                      </a:r>
                      <a:endParaRPr lang="en-US" sz="2000" b="1" dirty="0">
                        <a:solidFill>
                          <a:srgbClr val="0000FF"/>
                        </a:solidFill>
                        <a:effectLst/>
                        <a:latin typeface="Calibri" panose="020F0502020204030204" pitchFamily="34" charset="0"/>
                        <a:cs typeface="Calibri" panose="020F0502020204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chemeClr val="accent3">
                        <a:lumMod val="85000"/>
                      </a:schemeClr>
                    </a:solidFill>
                  </a:tcPr>
                </a:tc>
                <a:extLst>
                  <a:ext uri="{0D108BD9-81ED-4DB2-BD59-A6C34878D82A}">
                    <a16:rowId xmlns:a16="http://schemas.microsoft.com/office/drawing/2014/main" val="10000"/>
                  </a:ext>
                </a:extLst>
              </a:tr>
              <a:tr h="1080697">
                <a:tc>
                  <a:txBody>
                    <a:bodyPr/>
                    <a:lstStyle/>
                    <a:p>
                      <a:r>
                        <a:rPr lang="en-US" sz="2000" b="1" dirty="0">
                          <a:solidFill>
                            <a:srgbClr val="0000FF"/>
                          </a:solidFill>
                          <a:effectLst/>
                          <a:latin typeface="Calibri" panose="020F0502020204030204" pitchFamily="34" charset="0"/>
                          <a:cs typeface="Calibri" panose="020F0502020204030204" pitchFamily="34" charset="0"/>
                        </a:rPr>
                        <a:t>append(x)</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Add an element</a:t>
                      </a:r>
                      <a:r>
                        <a:rPr lang="en-US" sz="2000" baseline="0" dirty="0">
                          <a:effectLst/>
                          <a:latin typeface="Arial Narrow" panose="020B0606020202030204" pitchFamily="34" charset="0"/>
                        </a:rPr>
                        <a:t>, </a:t>
                      </a:r>
                      <a:r>
                        <a:rPr lang="en-US" sz="2000" b="1" baseline="0" dirty="0">
                          <a:solidFill>
                            <a:srgbClr val="FF0000"/>
                          </a:solidFill>
                          <a:effectLst/>
                          <a:latin typeface="Arial Narrow" panose="020B0606020202030204" pitchFamily="34" charset="0"/>
                        </a:rPr>
                        <a:t>x</a:t>
                      </a:r>
                      <a:r>
                        <a:rPr lang="en-US" sz="2000" baseline="0" dirty="0">
                          <a:effectLst/>
                          <a:latin typeface="Arial Narrow" panose="020B0606020202030204" pitchFamily="34" charset="0"/>
                        </a:rPr>
                        <a:t>, to the end of the list.</a:t>
                      </a:r>
                      <a:endParaRPr lang="en-US" sz="2000" dirty="0">
                        <a:effectLst/>
                        <a:latin typeface="Arial Narrow" panose="020B0606020202030204" pitchFamily="34" charset="0"/>
                      </a:endParaRP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err="1">
                          <a:solidFill>
                            <a:srgbClr val="0000FF"/>
                          </a:solidFill>
                          <a:effectLst/>
                          <a:latin typeface="Calibri" panose="020F0502020204030204" pitchFamily="34" charset="0"/>
                          <a:ea typeface="+mn-ea"/>
                          <a:cs typeface="Calibri" panose="020F0502020204030204" pitchFamily="34" charset="0"/>
                        </a:rPr>
                        <a:t>letters.append</a:t>
                      </a:r>
                      <a:r>
                        <a:rPr lang="en-US" sz="2000" b="1" kern="1200" dirty="0">
                          <a:solidFill>
                            <a:srgbClr val="0000FF"/>
                          </a:solidFill>
                          <a:effectLst/>
                          <a:latin typeface="Calibri" panose="020F0502020204030204" pitchFamily="34" charset="0"/>
                          <a:ea typeface="+mn-ea"/>
                          <a:cs typeface="Calibri" panose="020F0502020204030204" pitchFamily="34" charset="0"/>
                        </a:rPr>
                        <a:t>('c')</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letters</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['a', 'b', 'c']</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1"/>
                  </a:ext>
                </a:extLst>
              </a:tr>
              <a:tr h="1025107">
                <a:tc>
                  <a:txBody>
                    <a:bodyPr/>
                    <a:lstStyle/>
                    <a:p>
                      <a:r>
                        <a:rPr lang="en-US" sz="2000" b="1" dirty="0">
                          <a:solidFill>
                            <a:srgbClr val="0000FF"/>
                          </a:solidFill>
                          <a:effectLst/>
                          <a:latin typeface="Calibri" panose="020F0502020204030204" pitchFamily="34" charset="0"/>
                          <a:cs typeface="Calibri" panose="020F0502020204030204" pitchFamily="34" charset="0"/>
                        </a:rPr>
                        <a:t>extend(L)</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Extend list by appending all the items in the given list L.</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err="1">
                          <a:solidFill>
                            <a:srgbClr val="0000FF"/>
                          </a:solidFill>
                          <a:effectLst/>
                          <a:latin typeface="Calibri" panose="020F0502020204030204" pitchFamily="34" charset="0"/>
                          <a:ea typeface="+mn-ea"/>
                          <a:cs typeface="Calibri" panose="020F0502020204030204" pitchFamily="34" charset="0"/>
                        </a:rPr>
                        <a:t>letters.extend</a:t>
                      </a:r>
                      <a:r>
                        <a:rPr lang="en-US" sz="2000" b="1" kern="1200" dirty="0">
                          <a:solidFill>
                            <a:srgbClr val="0000FF"/>
                          </a:solidFill>
                          <a:effectLst/>
                          <a:latin typeface="Calibri" panose="020F0502020204030204" pitchFamily="34" charset="0"/>
                          <a:ea typeface="+mn-ea"/>
                          <a:cs typeface="Calibri" panose="020F0502020204030204" pitchFamily="34" charset="0"/>
                        </a:rPr>
                        <a:t>(letters)</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letters</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['a', 'b', 'c', 'a', 'b', 'c']</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2"/>
                  </a:ext>
                </a:extLst>
              </a:tr>
              <a:tr h="1418353">
                <a:tc>
                  <a:txBody>
                    <a:bodyPr/>
                    <a:lstStyle/>
                    <a:p>
                      <a:r>
                        <a:rPr lang="en-US" sz="2000" b="1" dirty="0">
                          <a:solidFill>
                            <a:srgbClr val="0000FF"/>
                          </a:solidFill>
                          <a:effectLst/>
                          <a:latin typeface="Calibri" panose="020F0502020204030204" pitchFamily="34" charset="0"/>
                          <a:cs typeface="Calibri" panose="020F0502020204030204" pitchFamily="34" charset="0"/>
                        </a:rPr>
                        <a:t>insert(</a:t>
                      </a:r>
                      <a:r>
                        <a:rPr lang="en-US" sz="2000" b="1" dirty="0" err="1">
                          <a:solidFill>
                            <a:srgbClr val="0000FF"/>
                          </a:solidFill>
                          <a:effectLst/>
                          <a:latin typeface="Calibri" panose="020F0502020204030204" pitchFamily="34" charset="0"/>
                          <a:cs typeface="Calibri" panose="020F0502020204030204" pitchFamily="34" charset="0"/>
                        </a:rPr>
                        <a:t>i,x</a:t>
                      </a:r>
                      <a:r>
                        <a:rPr lang="en-US" sz="2000" b="1" dirty="0">
                          <a:solidFill>
                            <a:srgbClr val="0000FF"/>
                          </a:solidFill>
                          <a:effectLst/>
                          <a:latin typeface="Calibri" panose="020F0502020204030204" pitchFamily="34" charset="0"/>
                          <a:cs typeface="Calibri" panose="020F0502020204030204" pitchFamily="34" charset="0"/>
                        </a:rPr>
                        <a:t>)</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Insert an item, </a:t>
                      </a:r>
                      <a:r>
                        <a:rPr lang="en-US" sz="2000" b="1" dirty="0">
                          <a:solidFill>
                            <a:srgbClr val="FF0000"/>
                          </a:solidFill>
                          <a:effectLst/>
                          <a:latin typeface="Arial Narrow" panose="020B0606020202030204" pitchFamily="34" charset="0"/>
                        </a:rPr>
                        <a:t>x</a:t>
                      </a:r>
                      <a:r>
                        <a:rPr lang="en-US" sz="2000" dirty="0">
                          <a:effectLst/>
                          <a:latin typeface="Arial Narrow" panose="020B0606020202030204" pitchFamily="34" charset="0"/>
                        </a:rPr>
                        <a:t>,  before</a:t>
                      </a:r>
                      <a:r>
                        <a:rPr lang="en-US" sz="2000" baseline="0" dirty="0">
                          <a:effectLst/>
                          <a:latin typeface="Arial Narrow" panose="020B0606020202030204" pitchFamily="34" charset="0"/>
                        </a:rPr>
                        <a:t> the given position </a:t>
                      </a:r>
                      <a:r>
                        <a:rPr lang="en-US" sz="2000" b="1" baseline="0" dirty="0" err="1">
                          <a:solidFill>
                            <a:srgbClr val="FF0000"/>
                          </a:solidFill>
                          <a:effectLst/>
                          <a:latin typeface="Arial Narrow" panose="020B0606020202030204" pitchFamily="34" charset="0"/>
                        </a:rPr>
                        <a:t>i</a:t>
                      </a:r>
                      <a:r>
                        <a:rPr lang="en-US" sz="2000" baseline="0" dirty="0">
                          <a:effectLst/>
                          <a:latin typeface="Arial Narrow" panose="020B0606020202030204" pitchFamily="34" charset="0"/>
                        </a:rPr>
                        <a:t> in the list.</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err="1">
                          <a:solidFill>
                            <a:srgbClr val="0000FF"/>
                          </a:solidFill>
                          <a:effectLst/>
                          <a:latin typeface="Calibri" panose="020F0502020204030204" pitchFamily="34" charset="0"/>
                          <a:ea typeface="+mn-ea"/>
                          <a:cs typeface="Calibri" panose="020F0502020204030204" pitchFamily="34" charset="0"/>
                        </a:rPr>
                        <a:t>letters.insert</a:t>
                      </a:r>
                      <a:r>
                        <a:rPr lang="en-US" sz="2000" b="1" kern="1200" dirty="0">
                          <a:solidFill>
                            <a:srgbClr val="0000FF"/>
                          </a:solidFill>
                          <a:effectLst/>
                          <a:latin typeface="Calibri" panose="020F0502020204030204" pitchFamily="34" charset="0"/>
                          <a:ea typeface="+mn-ea"/>
                          <a:cs typeface="Calibri" panose="020F0502020204030204" pitchFamily="34" charset="0"/>
                        </a:rPr>
                        <a:t>(3,'z')</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letters</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['a', 'b', 'c', 'z', 'a', 'b', 'c']</a:t>
                      </a:r>
                    </a:p>
                  </a:txBody>
                  <a:tcPr marL="29043" marR="29043" marT="29043" marB="29043">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3"/>
                  </a:ext>
                </a:extLst>
              </a:tr>
            </a:tbl>
          </a:graphicData>
        </a:graphic>
      </p:graphicFrame>
      <p:sp>
        <p:nvSpPr>
          <p:cNvPr id="2" name="Rectangle 1">
            <a:extLst>
              <a:ext uri="{FF2B5EF4-FFF2-40B4-BE49-F238E27FC236}">
                <a16:creationId xmlns:a16="http://schemas.microsoft.com/office/drawing/2014/main" id="{F2375A1F-425F-4ABD-A501-3D963FF6564A}"/>
              </a:ext>
            </a:extLst>
          </p:cNvPr>
          <p:cNvSpPr/>
          <p:nvPr/>
        </p:nvSpPr>
        <p:spPr>
          <a:xfrm>
            <a:off x="5715000" y="4038600"/>
            <a:ext cx="2667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6EA32A4-C8D0-4052-9D20-91504C767EE7}"/>
              </a:ext>
            </a:extLst>
          </p:cNvPr>
          <p:cNvSpPr/>
          <p:nvPr/>
        </p:nvSpPr>
        <p:spPr>
          <a:xfrm>
            <a:off x="5715000" y="3042684"/>
            <a:ext cx="2667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266E351-7BE2-493B-9E87-9B90022CDE49}"/>
              </a:ext>
            </a:extLst>
          </p:cNvPr>
          <p:cNvSpPr/>
          <p:nvPr/>
        </p:nvSpPr>
        <p:spPr>
          <a:xfrm>
            <a:off x="5715000" y="1928037"/>
            <a:ext cx="2667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Audio 9">
            <a:hlinkClick r:id="" action="ppaction://media"/>
            <a:extLst>
              <a:ext uri="{FF2B5EF4-FFF2-40B4-BE49-F238E27FC236}">
                <a16:creationId xmlns:a16="http://schemas.microsoft.com/office/drawing/2014/main" id="{27D071B6-E4B0-487E-B99D-FFDAEF605E5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751115791"/>
      </p:ext>
    </p:extLst>
  </p:cSld>
  <p:clrMapOvr>
    <a:masterClrMapping/>
  </p:clrMapOvr>
  <mc:AlternateContent xmlns:mc="http://schemas.openxmlformats.org/markup-compatibility/2006" xmlns:p15="http://schemas.microsoft.com/office/powerpoint/2012/main">
    <mc:Choice Requires="p15">
      <p:transition spd="slow" advTm="80630">
        <p15:prstTrans prst="peelOff"/>
      </p:transition>
    </mc:Choice>
    <mc:Fallback xmlns="">
      <p:transition spd="slow" advTm="806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6"/>
                                        </p:tgtEl>
                                      </p:cBhvr>
                                    </p:animEffect>
                                    <p:set>
                                      <p:cBhvr>
                                        <p:cTn id="16" dur="1" fill="hold">
                                          <p:stCondLst>
                                            <p:cond delay="499"/>
                                          </p:stCondLst>
                                        </p:cTn>
                                        <p:tgtEl>
                                          <p:spTgt spid="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500"/>
                                        <p:tgtEl>
                                          <p:spTgt spid="2"/>
                                        </p:tgtEl>
                                      </p:cBhvr>
                                    </p:animEffect>
                                    <p:set>
                                      <p:cBhvr>
                                        <p:cTn id="21"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10"/>
                </p:tgtEl>
              </p:cMediaNode>
            </p:audio>
          </p:childTnLst>
        </p:cTn>
      </p:par>
    </p:tnLst>
    <p:bldLst>
      <p:bldP spid="2" grpId="0" animBg="1"/>
      <p:bldP spid="6" grpId="0" animBg="1"/>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Built-in List Functions </a:t>
            </a:r>
          </a:p>
        </p:txBody>
      </p:sp>
      <p:graphicFrame>
        <p:nvGraphicFramePr>
          <p:cNvPr id="4" name="Table 3"/>
          <p:cNvGraphicFramePr>
            <a:graphicFrameLocks noGrp="1"/>
          </p:cNvGraphicFramePr>
          <p:nvPr>
            <p:extLst>
              <p:ext uri="{D42A27DB-BD31-4B8C-83A1-F6EECF244321}">
                <p14:modId xmlns:p14="http://schemas.microsoft.com/office/powerpoint/2010/main" val="459633487"/>
              </p:ext>
            </p:extLst>
          </p:nvPr>
        </p:nvGraphicFramePr>
        <p:xfrm>
          <a:off x="35442" y="733126"/>
          <a:ext cx="9032358" cy="5512341"/>
        </p:xfrm>
        <a:graphic>
          <a:graphicData uri="http://schemas.openxmlformats.org/drawingml/2006/table">
            <a:tbl>
              <a:tblPr/>
              <a:tblGrid>
                <a:gridCol w="1474670">
                  <a:extLst>
                    <a:ext uri="{9D8B030D-6E8A-4147-A177-3AD203B41FA5}">
                      <a16:colId xmlns:a16="http://schemas.microsoft.com/office/drawing/2014/main" val="20000"/>
                    </a:ext>
                  </a:extLst>
                </a:gridCol>
                <a:gridCol w="4509688">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1056773">
                <a:tc>
                  <a:txBody>
                    <a:bodyPr/>
                    <a:lstStyle/>
                    <a:p>
                      <a:pPr algn="l"/>
                      <a:r>
                        <a:rPr lang="en-US" sz="2000" b="1" dirty="0">
                          <a:effectLst/>
                          <a:latin typeface="Arial Narrow" panose="020B0606020202030204" pitchFamily="34" charset="0"/>
                        </a:rPr>
                        <a:t>Functions</a:t>
                      </a:r>
                    </a:p>
                  </a:txBody>
                  <a:tcPr marL="24232" marR="24232" marT="24232" marB="24232">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EEEEEE"/>
                    </a:solidFill>
                  </a:tcPr>
                </a:tc>
                <a:tc>
                  <a:txBody>
                    <a:bodyPr/>
                    <a:lstStyle/>
                    <a:p>
                      <a:pPr algn="l"/>
                      <a:r>
                        <a:rPr lang="en-US" sz="2000" b="1" dirty="0">
                          <a:effectLst/>
                          <a:latin typeface="Arial Narrow" panose="020B0606020202030204" pitchFamily="34" charset="0"/>
                        </a:rPr>
                        <a:t>Description</a:t>
                      </a:r>
                    </a:p>
                  </a:txBody>
                  <a:tcPr marL="24232" marR="24232" marT="24232" marB="24232">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EEEEEE"/>
                    </a:solidFill>
                  </a:tcPr>
                </a:tc>
                <a:tc>
                  <a:txBody>
                    <a:bodyPr/>
                    <a:lstStyle/>
                    <a:p>
                      <a:pPr algn="l"/>
                      <a:r>
                        <a:rPr lang="en-US" sz="2000" b="1" dirty="0">
                          <a:effectLst/>
                          <a:latin typeface="Arial Narrow" panose="020B0606020202030204" pitchFamily="34" charset="0"/>
                        </a:rPr>
                        <a:t>Example</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letters is the list </a:t>
                      </a:r>
                    </a:p>
                    <a:p>
                      <a:pPr marL="0" algn="l" defTabSz="914400" rtl="0" eaLnBrk="1" latinLnBrk="0" hangingPunct="1"/>
                      <a:r>
                        <a:rPr lang="en-US" sz="2000" b="1" kern="1200" dirty="0">
                          <a:solidFill>
                            <a:srgbClr val="0000FF"/>
                          </a:solidFill>
                          <a:effectLst/>
                          <a:latin typeface="Calibri" panose="020F0502020204030204" pitchFamily="34" charset="0"/>
                          <a:ea typeface="+mn-ea"/>
                          <a:cs typeface="Calibri" panose="020F0502020204030204" pitchFamily="34" charset="0"/>
                        </a:rPr>
                        <a:t>['a', 'b', 'c', 'z', 'a', 'b', 'c']</a:t>
                      </a:r>
                    </a:p>
                  </a:txBody>
                  <a:tcPr marL="24232" marR="24232" marT="24232" marB="24232">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EEEEEE"/>
                    </a:solidFill>
                  </a:tcPr>
                </a:tc>
                <a:extLst>
                  <a:ext uri="{0D108BD9-81ED-4DB2-BD59-A6C34878D82A}">
                    <a16:rowId xmlns:a16="http://schemas.microsoft.com/office/drawing/2014/main" val="10000"/>
                  </a:ext>
                </a:extLst>
              </a:tr>
              <a:tr h="2196628">
                <a:tc>
                  <a:txBody>
                    <a:bodyPr/>
                    <a:lstStyle/>
                    <a:p>
                      <a:r>
                        <a:rPr lang="en-US" sz="2000" b="1" dirty="0">
                          <a:solidFill>
                            <a:srgbClr val="0000FF"/>
                          </a:solidFill>
                          <a:effectLst/>
                          <a:latin typeface="Calibri" panose="020F0502020204030204" pitchFamily="34" charset="0"/>
                          <a:cs typeface="Calibri" panose="020F0502020204030204" pitchFamily="34" charset="0"/>
                        </a:rPr>
                        <a:t>remove(x)</a:t>
                      </a:r>
                    </a:p>
                  </a:txBody>
                  <a:tcPr marL="24232" marR="24232" marT="24232" marB="24232">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Remove the first item from the list whose value is </a:t>
                      </a:r>
                      <a:r>
                        <a:rPr lang="en-US" sz="2000" b="1" dirty="0">
                          <a:solidFill>
                            <a:srgbClr val="C00000"/>
                          </a:solidFill>
                          <a:effectLst/>
                          <a:latin typeface="Arial Narrow" panose="020B0606020202030204" pitchFamily="34" charset="0"/>
                        </a:rPr>
                        <a:t>x</a:t>
                      </a:r>
                      <a:r>
                        <a:rPr lang="en-US" sz="2000" dirty="0">
                          <a:effectLst/>
                          <a:latin typeface="Arial Narrow" panose="020B0606020202030204" pitchFamily="34" charset="0"/>
                        </a:rPr>
                        <a:t>. </a:t>
                      </a:r>
                    </a:p>
                    <a:p>
                      <a:endParaRPr lang="en-US" sz="2000" dirty="0">
                        <a:effectLst/>
                        <a:latin typeface="Arial Narrow" panose="020B0606020202030204" pitchFamily="34" charset="0"/>
                      </a:endParaRPr>
                    </a:p>
                    <a:p>
                      <a:endParaRPr lang="en-US" sz="1400" dirty="0">
                        <a:effectLst/>
                        <a:latin typeface="Arial Narrow" panose="020B0606020202030204" pitchFamily="34" charset="0"/>
                      </a:endParaRPr>
                    </a:p>
                    <a:p>
                      <a:r>
                        <a:rPr lang="en-US" sz="2000" dirty="0">
                          <a:effectLst/>
                          <a:latin typeface="Arial Narrow" panose="020B0606020202030204" pitchFamily="34" charset="0"/>
                        </a:rPr>
                        <a:t>Error occurs if </a:t>
                      </a:r>
                      <a:r>
                        <a:rPr lang="en-US" sz="2000" b="1" dirty="0">
                          <a:solidFill>
                            <a:srgbClr val="C00000"/>
                          </a:solidFill>
                          <a:effectLst/>
                          <a:latin typeface="Arial Narrow" panose="020B0606020202030204" pitchFamily="34" charset="0"/>
                        </a:rPr>
                        <a:t>x</a:t>
                      </a:r>
                      <a:r>
                        <a:rPr lang="en-US" sz="2000" dirty="0">
                          <a:effectLst/>
                          <a:latin typeface="Arial Narrow" panose="020B0606020202030204" pitchFamily="34" charset="0"/>
                        </a:rPr>
                        <a:t> is not in the list.</a:t>
                      </a:r>
                    </a:p>
                  </a:txBody>
                  <a:tcPr marL="24232" marR="24232" marT="24232" marB="24232">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err="1">
                          <a:solidFill>
                            <a:srgbClr val="0000FF"/>
                          </a:solidFill>
                          <a:effectLst/>
                          <a:latin typeface="Calibri" panose="020F0502020204030204" pitchFamily="34" charset="0"/>
                          <a:ea typeface="+mn-ea"/>
                          <a:cs typeface="Calibri" panose="020F0502020204030204" pitchFamily="34" charset="0"/>
                        </a:rPr>
                        <a:t>letters.remove</a:t>
                      </a:r>
                      <a:r>
                        <a:rPr lang="en-US" sz="2000" b="1" kern="1200" dirty="0">
                          <a:solidFill>
                            <a:srgbClr val="0000FF"/>
                          </a:solidFill>
                          <a:effectLst/>
                          <a:latin typeface="Calibri" panose="020F0502020204030204" pitchFamily="34" charset="0"/>
                          <a:ea typeface="+mn-ea"/>
                          <a:cs typeface="Calibri" panose="020F0502020204030204" pitchFamily="34" charset="0"/>
                        </a:rPr>
                        <a:t>('c')</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letters</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['a', 'b', 'z', 'a', 'b', 'c']</a:t>
                      </a:r>
                    </a:p>
                    <a:p>
                      <a:pPr marL="0" algn="l" defTabSz="914400" rtl="0" eaLnBrk="1" latinLnBrk="0" hangingPunct="1"/>
                      <a:endParaRPr lang="en-US" sz="1400" b="1" kern="1200" dirty="0">
                        <a:solidFill>
                          <a:schemeClr val="accent5">
                            <a:lumMod val="25000"/>
                          </a:schemeClr>
                        </a:solidFill>
                        <a:effectLst/>
                        <a:latin typeface="Calibri" panose="020F0502020204030204" pitchFamily="34" charset="0"/>
                        <a:ea typeface="+mn-ea"/>
                        <a:cs typeface="Calibri" panose="020F050202020403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000" b="1" kern="1200" dirty="0" err="1">
                          <a:solidFill>
                            <a:srgbClr val="0000FF"/>
                          </a:solidFill>
                          <a:effectLst/>
                          <a:latin typeface="Calibri" panose="020F0502020204030204" pitchFamily="34" charset="0"/>
                          <a:ea typeface="+mn-ea"/>
                          <a:cs typeface="Calibri" panose="020F0502020204030204" pitchFamily="34" charset="0"/>
                        </a:rPr>
                        <a:t>letters.remove</a:t>
                      </a:r>
                      <a:r>
                        <a:rPr lang="en-US" sz="2000" b="1" kern="1200" dirty="0">
                          <a:solidFill>
                            <a:srgbClr val="0000FF"/>
                          </a:solidFill>
                          <a:effectLst/>
                          <a:latin typeface="Calibri" panose="020F0502020204030204" pitchFamily="34" charset="0"/>
                          <a:ea typeface="+mn-ea"/>
                          <a:cs typeface="Calibri" panose="020F0502020204030204" pitchFamily="34" charset="0"/>
                        </a:rPr>
                        <a:t>('d')</a:t>
                      </a:r>
                    </a:p>
                    <a:p>
                      <a:pPr marL="0" algn="l" defTabSz="914400" rtl="0" eaLnBrk="1" latinLnBrk="0" hangingPunct="1"/>
                      <a:r>
                        <a:rPr lang="en-US" sz="2000" b="1" kern="1200" dirty="0" err="1">
                          <a:solidFill>
                            <a:srgbClr val="CC0000"/>
                          </a:solidFill>
                          <a:effectLst/>
                          <a:latin typeface="Calibri" panose="020F0502020204030204" pitchFamily="34" charset="0"/>
                          <a:ea typeface="+mn-ea"/>
                          <a:cs typeface="Calibri" panose="020F0502020204030204" pitchFamily="34" charset="0"/>
                        </a:rPr>
                        <a:t>ValueError</a:t>
                      </a:r>
                      <a:r>
                        <a:rPr lang="en-US" sz="2000" b="1" kern="1200" dirty="0">
                          <a:solidFill>
                            <a:srgbClr val="CC0000"/>
                          </a:solidFill>
                          <a:effectLst/>
                          <a:latin typeface="Calibri" panose="020F0502020204030204" pitchFamily="34" charset="0"/>
                          <a:ea typeface="+mn-ea"/>
                          <a:cs typeface="Calibri" panose="020F0502020204030204" pitchFamily="34" charset="0"/>
                        </a:rPr>
                        <a:t>: </a:t>
                      </a:r>
                    </a:p>
                    <a:p>
                      <a:pPr marL="0" algn="l" defTabSz="914400" rtl="0" eaLnBrk="1" latinLnBrk="0" hangingPunct="1"/>
                      <a:r>
                        <a:rPr lang="en-US" sz="2000" b="1" kern="1200" dirty="0" err="1">
                          <a:solidFill>
                            <a:srgbClr val="CC0000"/>
                          </a:solidFill>
                          <a:effectLst/>
                          <a:latin typeface="Calibri" panose="020F0502020204030204" pitchFamily="34" charset="0"/>
                          <a:ea typeface="+mn-ea"/>
                          <a:cs typeface="Calibri" panose="020F0502020204030204" pitchFamily="34" charset="0"/>
                        </a:rPr>
                        <a:t>list.remove</a:t>
                      </a:r>
                      <a:r>
                        <a:rPr lang="en-US" sz="2000" b="1" kern="1200" dirty="0">
                          <a:solidFill>
                            <a:srgbClr val="CC0000"/>
                          </a:solidFill>
                          <a:effectLst/>
                          <a:latin typeface="Calibri" panose="020F0502020204030204" pitchFamily="34" charset="0"/>
                          <a:ea typeface="+mn-ea"/>
                          <a:cs typeface="Calibri" panose="020F0502020204030204" pitchFamily="34" charset="0"/>
                        </a:rPr>
                        <a:t>(x): x not in list</a:t>
                      </a:r>
                    </a:p>
                    <a:p>
                      <a:pPr marL="0" algn="l" defTabSz="914400" rtl="0" eaLnBrk="1" latinLnBrk="0" hangingPunct="1"/>
                      <a:endParaRPr lang="en-US" sz="1600" b="1" kern="1200" dirty="0">
                        <a:solidFill>
                          <a:srgbClr val="CC0000"/>
                        </a:solidFill>
                        <a:effectLst/>
                        <a:latin typeface="Calibri" panose="020F0502020204030204" pitchFamily="34" charset="0"/>
                        <a:ea typeface="+mn-ea"/>
                        <a:cs typeface="Calibri" panose="020F0502020204030204" pitchFamily="34" charset="0"/>
                      </a:endParaRPr>
                    </a:p>
                  </a:txBody>
                  <a:tcPr marL="24232" marR="24232" marT="24232" marB="24232">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1"/>
                  </a:ext>
                </a:extLst>
              </a:tr>
              <a:tr h="2095162">
                <a:tc>
                  <a:txBody>
                    <a:bodyPr/>
                    <a:lstStyle/>
                    <a:p>
                      <a:r>
                        <a:rPr lang="en-US" sz="2000" b="1" dirty="0">
                          <a:solidFill>
                            <a:srgbClr val="0000FF"/>
                          </a:solidFill>
                          <a:effectLst/>
                          <a:latin typeface="Calibri" panose="020F0502020204030204" pitchFamily="34" charset="0"/>
                          <a:cs typeface="Calibri" panose="020F0502020204030204" pitchFamily="34" charset="0"/>
                        </a:rPr>
                        <a:t>pop([</a:t>
                      </a:r>
                      <a:r>
                        <a:rPr lang="en-US" sz="2000" b="1" dirty="0" err="1">
                          <a:solidFill>
                            <a:srgbClr val="0000FF"/>
                          </a:solidFill>
                          <a:effectLst/>
                          <a:latin typeface="Calibri" panose="020F0502020204030204" pitchFamily="34" charset="0"/>
                          <a:cs typeface="Calibri" panose="020F0502020204030204" pitchFamily="34" charset="0"/>
                        </a:rPr>
                        <a:t>i</a:t>
                      </a:r>
                      <a:r>
                        <a:rPr lang="en-US" sz="2000" b="1" dirty="0">
                          <a:solidFill>
                            <a:srgbClr val="0000FF"/>
                          </a:solidFill>
                          <a:effectLst/>
                          <a:latin typeface="Calibri" panose="020F0502020204030204" pitchFamily="34" charset="0"/>
                          <a:cs typeface="Calibri" panose="020F0502020204030204" pitchFamily="34" charset="0"/>
                        </a:rPr>
                        <a:t>])</a:t>
                      </a:r>
                    </a:p>
                  </a:txBody>
                  <a:tcPr marL="24232" marR="24232" marT="24232" marB="24232">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Remove the item at the given position in the list and return it. </a:t>
                      </a:r>
                    </a:p>
                    <a:p>
                      <a:endParaRPr lang="en-US" sz="2000" dirty="0">
                        <a:effectLst/>
                        <a:latin typeface="Arial Narrow" panose="020B0606020202030204" pitchFamily="34" charset="0"/>
                      </a:endParaRPr>
                    </a:p>
                    <a:p>
                      <a:endParaRPr lang="en-US" sz="1600" dirty="0">
                        <a:effectLst/>
                        <a:latin typeface="Arial Narrow" panose="020B0606020202030204" pitchFamily="34" charset="0"/>
                      </a:endParaRPr>
                    </a:p>
                    <a:p>
                      <a:r>
                        <a:rPr lang="en-US" sz="2000" dirty="0">
                          <a:effectLst/>
                          <a:latin typeface="Arial Narrow" panose="020B0606020202030204" pitchFamily="34" charset="0"/>
                        </a:rPr>
                        <a:t>Removes and returns the last item in the list if the argument is</a:t>
                      </a:r>
                      <a:r>
                        <a:rPr lang="en-US" sz="2000" baseline="0" dirty="0">
                          <a:effectLst/>
                          <a:latin typeface="Arial Narrow" panose="020B0606020202030204" pitchFamily="34" charset="0"/>
                        </a:rPr>
                        <a:t> not stated.</a:t>
                      </a:r>
                      <a:endParaRPr lang="en-US" sz="2000" dirty="0">
                        <a:effectLst/>
                        <a:latin typeface="Arial Narrow" panose="020B0606020202030204" pitchFamily="34" charset="0"/>
                      </a:endParaRPr>
                    </a:p>
                  </a:txBody>
                  <a:tcPr marL="24232" marR="24232" marT="24232" marB="24232">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err="1">
                          <a:solidFill>
                            <a:srgbClr val="0000FF"/>
                          </a:solidFill>
                          <a:effectLst/>
                          <a:latin typeface="Calibri" panose="020F0502020204030204" pitchFamily="34" charset="0"/>
                          <a:ea typeface="+mn-ea"/>
                          <a:cs typeface="Calibri" panose="020F0502020204030204" pitchFamily="34" charset="0"/>
                        </a:rPr>
                        <a:t>letters.pop</a:t>
                      </a:r>
                      <a:r>
                        <a:rPr lang="en-US" sz="2000" b="1" kern="1200" dirty="0">
                          <a:solidFill>
                            <a:srgbClr val="0000FF"/>
                          </a:solidFill>
                          <a:effectLst/>
                          <a:latin typeface="Calibri" panose="020F0502020204030204" pitchFamily="34" charset="0"/>
                          <a:ea typeface="+mn-ea"/>
                          <a:cs typeface="Calibri" panose="020F0502020204030204" pitchFamily="34" charset="0"/>
                        </a:rPr>
                        <a:t>(2) </a:t>
                      </a:r>
                      <a:r>
                        <a:rPr lang="en-US" sz="2000" b="1" kern="1200" dirty="0">
                          <a:solidFill>
                            <a:srgbClr val="0000FF"/>
                          </a:solidFill>
                          <a:effectLst/>
                          <a:latin typeface="Calibri" panose="020F0502020204030204" pitchFamily="34" charset="0"/>
                          <a:ea typeface="+mn-ea"/>
                          <a:cs typeface="Calibri" panose="020F0502020204030204" pitchFamily="34" charset="0"/>
                          <a:sym typeface="Wingdings" panose="05000000000000000000" pitchFamily="2" charset="2"/>
                        </a:rPr>
                        <a:t> 'z'</a:t>
                      </a:r>
                      <a:endParaRPr lang="en-US" sz="2000" b="1" kern="1200" dirty="0">
                        <a:solidFill>
                          <a:srgbClr val="0000FF"/>
                        </a:solidFill>
                        <a:effectLst/>
                        <a:latin typeface="Calibri" panose="020F0502020204030204" pitchFamily="34" charset="0"/>
                        <a:ea typeface="+mn-ea"/>
                        <a:cs typeface="Calibri" panose="020F0502020204030204" pitchFamily="34" charset="0"/>
                      </a:endParaRP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letters</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['a', 'b', 'a', 'b', 'c']</a:t>
                      </a:r>
                    </a:p>
                    <a:p>
                      <a:pPr marL="0" algn="l" defTabSz="914400" rtl="0" eaLnBrk="1" latinLnBrk="0" hangingPunct="1"/>
                      <a:endParaRPr lang="en-US" sz="1600" b="1" kern="1200" dirty="0">
                        <a:solidFill>
                          <a:schemeClr val="accent5">
                            <a:lumMod val="25000"/>
                          </a:schemeClr>
                        </a:solidFill>
                        <a:effectLst/>
                        <a:latin typeface="Calibri" panose="020F0502020204030204" pitchFamily="34" charset="0"/>
                        <a:ea typeface="+mn-ea"/>
                        <a:cs typeface="Calibri" panose="020F050202020403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2000" b="1" kern="1200" dirty="0" err="1">
                          <a:solidFill>
                            <a:srgbClr val="0000FF"/>
                          </a:solidFill>
                          <a:effectLst/>
                          <a:latin typeface="Calibri" panose="020F0502020204030204" pitchFamily="34" charset="0"/>
                          <a:ea typeface="+mn-ea"/>
                          <a:cs typeface="Calibri" panose="020F0502020204030204" pitchFamily="34" charset="0"/>
                        </a:rPr>
                        <a:t>letters.pop</a:t>
                      </a:r>
                      <a:r>
                        <a:rPr lang="en-US" sz="2000" b="1" kern="1200" dirty="0">
                          <a:solidFill>
                            <a:srgbClr val="0000FF"/>
                          </a:solidFill>
                          <a:effectLst/>
                          <a:latin typeface="Calibri" panose="020F0502020204030204" pitchFamily="34" charset="0"/>
                          <a:ea typeface="+mn-ea"/>
                          <a:cs typeface="Calibri" panose="020F0502020204030204" pitchFamily="34" charset="0"/>
                        </a:rPr>
                        <a:t>() </a:t>
                      </a:r>
                      <a:r>
                        <a:rPr lang="en-US" sz="2000" b="1" kern="1200" dirty="0">
                          <a:solidFill>
                            <a:srgbClr val="0000FF"/>
                          </a:solidFill>
                          <a:effectLst/>
                          <a:latin typeface="Calibri" panose="020F0502020204030204" pitchFamily="34" charset="0"/>
                          <a:ea typeface="+mn-ea"/>
                          <a:cs typeface="Calibri" panose="020F0502020204030204" pitchFamily="34" charset="0"/>
                          <a:sym typeface="Wingdings" panose="05000000000000000000" pitchFamily="2" charset="2"/>
                        </a:rPr>
                        <a:t> 'c'</a:t>
                      </a:r>
                      <a:endParaRPr lang="en-US" sz="2000" b="1" kern="1200" dirty="0">
                        <a:solidFill>
                          <a:srgbClr val="0000FF"/>
                        </a:solidFill>
                        <a:effectLst/>
                        <a:latin typeface="Calibri" panose="020F0502020204030204" pitchFamily="34" charset="0"/>
                        <a:ea typeface="+mn-ea"/>
                        <a:cs typeface="Calibri" panose="020F0502020204030204" pitchFamily="34" charset="0"/>
                      </a:endParaRP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letters</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['a', 'b', 'a', 'b']</a:t>
                      </a:r>
                    </a:p>
                  </a:txBody>
                  <a:tcPr marL="24232" marR="24232" marT="24232" marB="24232">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2"/>
                  </a:ext>
                </a:extLst>
              </a:tr>
            </a:tbl>
          </a:graphicData>
        </a:graphic>
      </p:graphicFrame>
      <p:sp>
        <p:nvSpPr>
          <p:cNvPr id="5" name="Rectangle 4">
            <a:extLst>
              <a:ext uri="{FF2B5EF4-FFF2-40B4-BE49-F238E27FC236}">
                <a16:creationId xmlns:a16="http://schemas.microsoft.com/office/drawing/2014/main" id="{193EDF76-4027-47E5-B072-B51E9791D5BA}"/>
              </a:ext>
            </a:extLst>
          </p:cNvPr>
          <p:cNvSpPr/>
          <p:nvPr/>
        </p:nvSpPr>
        <p:spPr>
          <a:xfrm>
            <a:off x="6048675" y="2171300"/>
            <a:ext cx="2667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ECDC91B-DF19-4E50-9277-BAD1C0FF7999}"/>
              </a:ext>
            </a:extLst>
          </p:cNvPr>
          <p:cNvSpPr/>
          <p:nvPr/>
        </p:nvSpPr>
        <p:spPr>
          <a:xfrm>
            <a:off x="6039050" y="3295050"/>
            <a:ext cx="28194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C097358-67D5-4E31-97F7-9094B8D4F435}"/>
              </a:ext>
            </a:extLst>
          </p:cNvPr>
          <p:cNvSpPr/>
          <p:nvPr/>
        </p:nvSpPr>
        <p:spPr>
          <a:xfrm>
            <a:off x="6039050" y="4523875"/>
            <a:ext cx="2667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AA8EDC3-E58E-4E37-9E33-FF8196E944FC}"/>
              </a:ext>
            </a:extLst>
          </p:cNvPr>
          <p:cNvSpPr/>
          <p:nvPr/>
        </p:nvSpPr>
        <p:spPr>
          <a:xfrm>
            <a:off x="6058300" y="5629175"/>
            <a:ext cx="2667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05C54C89-E34A-4F81-9AAB-4E51FB85D23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1131380445"/>
      </p:ext>
    </p:extLst>
  </p:cSld>
  <p:clrMapOvr>
    <a:masterClrMapping/>
  </p:clrMapOvr>
  <mc:AlternateContent xmlns:mc="http://schemas.openxmlformats.org/markup-compatibility/2006" xmlns:p15="http://schemas.microsoft.com/office/powerpoint/2012/main">
    <mc:Choice Requires="p15">
      <p:transition spd="slow" advTm="81127">
        <p15:prstTrans prst="peelOff"/>
      </p:transition>
    </mc:Choice>
    <mc:Fallback xmlns="">
      <p:transition spd="slow" advTm="811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5"/>
                                        </p:tgtEl>
                                      </p:cBhvr>
                                    </p:animEffect>
                                    <p:set>
                                      <p:cBhvr>
                                        <p:cTn id="11" dur="1" fill="hold">
                                          <p:stCondLst>
                                            <p:cond delay="499"/>
                                          </p:stCondLst>
                                        </p:cTn>
                                        <p:tgtEl>
                                          <p:spTgt spid="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6"/>
                                        </p:tgtEl>
                                      </p:cBhvr>
                                    </p:animEffect>
                                    <p:set>
                                      <p:cBhvr>
                                        <p:cTn id="16" dur="1" fill="hold">
                                          <p:stCondLst>
                                            <p:cond delay="499"/>
                                          </p:stCondLst>
                                        </p:cTn>
                                        <p:tgtEl>
                                          <p:spTgt spid="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500"/>
                                        <p:tgtEl>
                                          <p:spTgt spid="7"/>
                                        </p:tgtEl>
                                      </p:cBhvr>
                                    </p:animEffect>
                                    <p:set>
                                      <p:cBhvr>
                                        <p:cTn id="21" dur="1" fill="hold">
                                          <p:stCondLst>
                                            <p:cond delay="499"/>
                                          </p:stCondLst>
                                        </p:cTn>
                                        <p:tgtEl>
                                          <p:spTgt spid="7"/>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0" nodeType="clickEffect">
                                  <p:stCondLst>
                                    <p:cond delay="0"/>
                                  </p:stCondLst>
                                  <p:childTnLst>
                                    <p:animEffect transition="out" filter="fade">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3"/>
                </p:tgtEl>
              </p:cMediaNode>
            </p:audio>
          </p:childTnLst>
        </p:cTn>
      </p:par>
    </p:tnLst>
    <p:bldLst>
      <p:bldP spid="5" grpId="0" animBg="1"/>
      <p:bldP spid="6" grpId="0" animBg="1"/>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Built-in List Functions </a:t>
            </a:r>
          </a:p>
        </p:txBody>
      </p:sp>
      <p:graphicFrame>
        <p:nvGraphicFramePr>
          <p:cNvPr id="5" name="Table 4"/>
          <p:cNvGraphicFramePr>
            <a:graphicFrameLocks noGrp="1"/>
          </p:cNvGraphicFramePr>
          <p:nvPr>
            <p:extLst>
              <p:ext uri="{D42A27DB-BD31-4B8C-83A1-F6EECF244321}">
                <p14:modId xmlns:p14="http://schemas.microsoft.com/office/powerpoint/2010/main" val="1789080560"/>
              </p:ext>
            </p:extLst>
          </p:nvPr>
        </p:nvGraphicFramePr>
        <p:xfrm>
          <a:off x="28075" y="695425"/>
          <a:ext cx="9115925" cy="5495117"/>
        </p:xfrm>
        <a:graphic>
          <a:graphicData uri="http://schemas.openxmlformats.org/drawingml/2006/table">
            <a:tbl>
              <a:tblPr/>
              <a:tblGrid>
                <a:gridCol w="1488314">
                  <a:extLst>
                    <a:ext uri="{9D8B030D-6E8A-4147-A177-3AD203B41FA5}">
                      <a16:colId xmlns:a16="http://schemas.microsoft.com/office/drawing/2014/main" val="20000"/>
                    </a:ext>
                  </a:extLst>
                </a:gridCol>
                <a:gridCol w="4073945">
                  <a:extLst>
                    <a:ext uri="{9D8B030D-6E8A-4147-A177-3AD203B41FA5}">
                      <a16:colId xmlns:a16="http://schemas.microsoft.com/office/drawing/2014/main" val="20001"/>
                    </a:ext>
                  </a:extLst>
                </a:gridCol>
                <a:gridCol w="3553666">
                  <a:extLst>
                    <a:ext uri="{9D8B030D-6E8A-4147-A177-3AD203B41FA5}">
                      <a16:colId xmlns:a16="http://schemas.microsoft.com/office/drawing/2014/main" val="20002"/>
                    </a:ext>
                  </a:extLst>
                </a:gridCol>
              </a:tblGrid>
              <a:tr h="990600">
                <a:tc>
                  <a:txBody>
                    <a:bodyPr/>
                    <a:lstStyle/>
                    <a:p>
                      <a:pPr algn="l"/>
                      <a:r>
                        <a:rPr lang="en-US" sz="2000" b="1" dirty="0">
                          <a:effectLst/>
                          <a:latin typeface="Arial Narrow" panose="020B0606020202030204" pitchFamily="34" charset="0"/>
                        </a:rPr>
                        <a:t>Functions</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EEEEEE"/>
                    </a:solidFill>
                  </a:tcPr>
                </a:tc>
                <a:tc>
                  <a:txBody>
                    <a:bodyPr/>
                    <a:lstStyle/>
                    <a:p>
                      <a:pPr algn="l"/>
                      <a:r>
                        <a:rPr lang="en-US" sz="2000" b="1" dirty="0">
                          <a:effectLst/>
                          <a:latin typeface="Arial Narrow" panose="020B0606020202030204" pitchFamily="34" charset="0"/>
                        </a:rPr>
                        <a:t>Description</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EEEEEE"/>
                    </a:solidFill>
                  </a:tcPr>
                </a:tc>
                <a:tc>
                  <a:txBody>
                    <a:bodyPr/>
                    <a:lstStyle/>
                    <a:p>
                      <a:pPr algn="l"/>
                      <a:r>
                        <a:rPr lang="en-US" sz="2000" b="1" dirty="0">
                          <a:effectLst/>
                          <a:latin typeface="Arial Narrow" panose="020B0606020202030204" pitchFamily="34" charset="0"/>
                        </a:rPr>
                        <a:t>Example</a:t>
                      </a:r>
                    </a:p>
                    <a:p>
                      <a:pPr algn="l"/>
                      <a:r>
                        <a:rPr lang="en-US" sz="2000" b="1" dirty="0">
                          <a:solidFill>
                            <a:schemeClr val="accent5">
                              <a:lumMod val="25000"/>
                            </a:schemeClr>
                          </a:solidFill>
                          <a:effectLst/>
                          <a:latin typeface="Calibri" panose="020F0502020204030204" pitchFamily="34" charset="0"/>
                          <a:cs typeface="Calibri" panose="020F0502020204030204" pitchFamily="34" charset="0"/>
                        </a:rPr>
                        <a:t>Letters is the list</a:t>
                      </a:r>
                    </a:p>
                    <a:p>
                      <a:pPr algn="l"/>
                      <a:r>
                        <a:rPr lang="en-US" sz="2000" b="1" baseline="0" dirty="0">
                          <a:solidFill>
                            <a:srgbClr val="0000FF"/>
                          </a:solidFill>
                          <a:effectLst/>
                          <a:latin typeface="Calibri" panose="020F0502020204030204" pitchFamily="34" charset="0"/>
                          <a:cs typeface="Calibri" panose="020F0502020204030204" pitchFamily="34" charset="0"/>
                        </a:rPr>
                        <a:t>['a', 'b', 'a', 'b']</a:t>
                      </a:r>
                      <a:endParaRPr lang="en-US" sz="2000" b="1" dirty="0">
                        <a:solidFill>
                          <a:srgbClr val="0000FF"/>
                        </a:solidFill>
                        <a:effectLst/>
                        <a:latin typeface="Calibri" panose="020F0502020204030204" pitchFamily="34" charset="0"/>
                        <a:cs typeface="Calibri" panose="020F0502020204030204" pitchFamily="34" charset="0"/>
                      </a:endParaRP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EEEEEE"/>
                    </a:solidFill>
                  </a:tcPr>
                </a:tc>
                <a:extLst>
                  <a:ext uri="{0D108BD9-81ED-4DB2-BD59-A6C34878D82A}">
                    <a16:rowId xmlns:a16="http://schemas.microsoft.com/office/drawing/2014/main" val="10000"/>
                  </a:ext>
                </a:extLst>
              </a:tr>
              <a:tr h="1295400">
                <a:tc>
                  <a:txBody>
                    <a:bodyPr/>
                    <a:lstStyle/>
                    <a:p>
                      <a:r>
                        <a:rPr lang="en-US" sz="2000" b="1" dirty="0">
                          <a:solidFill>
                            <a:srgbClr val="0000FF"/>
                          </a:solidFill>
                          <a:effectLst/>
                          <a:latin typeface="Calibri" panose="020F0502020204030204" pitchFamily="34" charset="0"/>
                          <a:cs typeface="Calibri" panose="020F0502020204030204" pitchFamily="34" charset="0"/>
                        </a:rPr>
                        <a:t>index(x)</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Return the index in the list of the first item whose value is </a:t>
                      </a:r>
                      <a:r>
                        <a:rPr lang="en-US" sz="2000" b="1" dirty="0">
                          <a:solidFill>
                            <a:srgbClr val="C00000"/>
                          </a:solidFill>
                          <a:effectLst/>
                          <a:latin typeface="Arial Narrow" panose="020B0606020202030204" pitchFamily="34" charset="0"/>
                        </a:rPr>
                        <a:t>x</a:t>
                      </a:r>
                      <a:r>
                        <a:rPr lang="en-US" sz="2000" dirty="0">
                          <a:effectLst/>
                          <a:latin typeface="Arial Narrow" panose="020B0606020202030204" pitchFamily="34" charset="0"/>
                        </a:rPr>
                        <a:t>. </a:t>
                      </a:r>
                    </a:p>
                    <a:p>
                      <a:r>
                        <a:rPr lang="en-US" sz="2000" dirty="0">
                          <a:effectLst/>
                          <a:latin typeface="Arial Narrow" panose="020B0606020202030204" pitchFamily="34" charset="0"/>
                        </a:rPr>
                        <a:t>Error occurs if </a:t>
                      </a:r>
                      <a:r>
                        <a:rPr lang="en-US" sz="2000" b="1" dirty="0">
                          <a:solidFill>
                            <a:srgbClr val="C00000"/>
                          </a:solidFill>
                          <a:effectLst/>
                          <a:latin typeface="Arial Narrow" panose="020B0606020202030204" pitchFamily="34" charset="0"/>
                        </a:rPr>
                        <a:t>x</a:t>
                      </a:r>
                      <a:r>
                        <a:rPr lang="en-US" sz="2000" dirty="0">
                          <a:effectLst/>
                          <a:latin typeface="Arial Narrow" panose="020B0606020202030204" pitchFamily="34" charset="0"/>
                        </a:rPr>
                        <a:t> is not in the list.</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err="1">
                          <a:solidFill>
                            <a:srgbClr val="0000FF"/>
                          </a:solidFill>
                          <a:effectLst/>
                          <a:latin typeface="Calibri" panose="020F0502020204030204" pitchFamily="34" charset="0"/>
                          <a:ea typeface="+mn-ea"/>
                          <a:cs typeface="Calibri" panose="020F0502020204030204" pitchFamily="34" charset="0"/>
                        </a:rPr>
                        <a:t>letters.index</a:t>
                      </a:r>
                      <a:r>
                        <a:rPr lang="en-US" sz="2000" b="1" kern="1200" dirty="0">
                          <a:solidFill>
                            <a:srgbClr val="0000FF"/>
                          </a:solidFill>
                          <a:effectLst/>
                          <a:latin typeface="Calibri" panose="020F0502020204030204" pitchFamily="34" charset="0"/>
                          <a:ea typeface="+mn-ea"/>
                          <a:cs typeface="Calibri" panose="020F0502020204030204" pitchFamily="34" charset="0"/>
                        </a:rPr>
                        <a:t>('a') </a:t>
                      </a:r>
                      <a:r>
                        <a:rPr lang="en-US" sz="2000" b="1" kern="1200" dirty="0">
                          <a:solidFill>
                            <a:srgbClr val="0000FF"/>
                          </a:solidFill>
                          <a:effectLst/>
                          <a:latin typeface="Calibri" panose="020F0502020204030204" pitchFamily="34" charset="0"/>
                          <a:ea typeface="+mn-ea"/>
                          <a:cs typeface="Calibri" panose="020F0502020204030204" pitchFamily="34" charset="0"/>
                          <a:sym typeface="Wingdings" panose="05000000000000000000" pitchFamily="2" charset="2"/>
                        </a:rPr>
                        <a:t> 0</a:t>
                      </a:r>
                      <a:endParaRPr lang="en-US" sz="2000" b="1" kern="1200" dirty="0">
                        <a:solidFill>
                          <a:srgbClr val="0000FF"/>
                        </a:solidFill>
                        <a:effectLst/>
                        <a:latin typeface="Calibri" panose="020F0502020204030204" pitchFamily="34" charset="0"/>
                        <a:ea typeface="+mn-ea"/>
                        <a:cs typeface="Calibri" panose="020F0502020204030204" pitchFamily="34" charset="0"/>
                      </a:endParaRPr>
                    </a:p>
                    <a:p>
                      <a:pPr marL="0" algn="l" defTabSz="914400" rtl="0" eaLnBrk="1" latinLnBrk="0" hangingPunct="1"/>
                      <a:endParaRPr lang="en-US" sz="2000" b="1" kern="1200" dirty="0">
                        <a:solidFill>
                          <a:srgbClr val="0000FF"/>
                        </a:solidFill>
                        <a:effectLst/>
                        <a:latin typeface="Calibri" panose="020F0502020204030204" pitchFamily="34" charset="0"/>
                        <a:ea typeface="+mn-ea"/>
                        <a:cs typeface="Calibri" panose="020F0502020204030204" pitchFamily="34" charset="0"/>
                      </a:endParaRPr>
                    </a:p>
                    <a:p>
                      <a:pPr marL="0" algn="l" defTabSz="914400" rtl="0" eaLnBrk="1" latinLnBrk="0" hangingPunct="1"/>
                      <a:r>
                        <a:rPr lang="en-US" sz="2000" b="1" kern="1200" dirty="0" err="1">
                          <a:solidFill>
                            <a:srgbClr val="0000FF"/>
                          </a:solidFill>
                          <a:effectLst/>
                          <a:latin typeface="Calibri" panose="020F0502020204030204" pitchFamily="34" charset="0"/>
                          <a:ea typeface="+mn-ea"/>
                          <a:cs typeface="Calibri" panose="020F0502020204030204" pitchFamily="34" charset="0"/>
                        </a:rPr>
                        <a:t>letters.index</a:t>
                      </a:r>
                      <a:r>
                        <a:rPr lang="en-US" sz="2000" b="1" kern="1200" dirty="0">
                          <a:solidFill>
                            <a:srgbClr val="0000FF"/>
                          </a:solidFill>
                          <a:effectLst/>
                          <a:latin typeface="Calibri" panose="020F0502020204030204" pitchFamily="34" charset="0"/>
                          <a:ea typeface="+mn-ea"/>
                          <a:cs typeface="Calibri" panose="020F0502020204030204" pitchFamily="34" charset="0"/>
                        </a:rPr>
                        <a:t>('c')</a:t>
                      </a:r>
                    </a:p>
                    <a:p>
                      <a:pPr marL="0" algn="l" defTabSz="914400" rtl="0" eaLnBrk="1" latinLnBrk="0" hangingPunct="1"/>
                      <a:r>
                        <a:rPr lang="en-US" sz="2000" b="1" kern="1200" dirty="0" err="1">
                          <a:solidFill>
                            <a:srgbClr val="CC0000"/>
                          </a:solidFill>
                          <a:effectLst/>
                          <a:latin typeface="Calibri" panose="020F0502020204030204" pitchFamily="34" charset="0"/>
                          <a:ea typeface="+mn-ea"/>
                          <a:cs typeface="Calibri" panose="020F0502020204030204" pitchFamily="34" charset="0"/>
                        </a:rPr>
                        <a:t>ValueError</a:t>
                      </a:r>
                      <a:r>
                        <a:rPr lang="en-US" sz="2000" b="1" kern="1200" dirty="0">
                          <a:solidFill>
                            <a:srgbClr val="CC0000"/>
                          </a:solidFill>
                          <a:effectLst/>
                          <a:latin typeface="Calibri" panose="020F0502020204030204" pitchFamily="34" charset="0"/>
                          <a:ea typeface="+mn-ea"/>
                          <a:cs typeface="Calibri" panose="020F0502020204030204" pitchFamily="34" charset="0"/>
                        </a:rPr>
                        <a:t>: 'c' is not in list</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1"/>
                  </a:ext>
                </a:extLst>
              </a:tr>
              <a:tr h="762000">
                <a:tc>
                  <a:txBody>
                    <a:bodyPr/>
                    <a:lstStyle/>
                    <a:p>
                      <a:r>
                        <a:rPr lang="en-US" sz="2000" b="1" dirty="0">
                          <a:solidFill>
                            <a:srgbClr val="0000FF"/>
                          </a:solidFill>
                          <a:effectLst/>
                          <a:latin typeface="Calibri" panose="020F0502020204030204" pitchFamily="34" charset="0"/>
                          <a:cs typeface="Calibri" panose="020F0502020204030204" pitchFamily="34" charset="0"/>
                        </a:rPr>
                        <a:t>count(x)</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Return the number of times</a:t>
                      </a:r>
                      <a:r>
                        <a:rPr lang="en-US" sz="2000" baseline="0" dirty="0">
                          <a:effectLst/>
                          <a:latin typeface="Arial Narrow" panose="020B0606020202030204" pitchFamily="34" charset="0"/>
                        </a:rPr>
                        <a:t> </a:t>
                      </a:r>
                      <a:r>
                        <a:rPr lang="en-US" sz="2000" b="1" baseline="0" dirty="0">
                          <a:solidFill>
                            <a:srgbClr val="C00000"/>
                          </a:solidFill>
                          <a:effectLst/>
                          <a:latin typeface="Arial Narrow" panose="020B0606020202030204" pitchFamily="34" charset="0"/>
                        </a:rPr>
                        <a:t>x </a:t>
                      </a:r>
                      <a:r>
                        <a:rPr lang="en-US" sz="2000" baseline="0" dirty="0">
                          <a:effectLst/>
                          <a:latin typeface="Arial Narrow" panose="020B0606020202030204" pitchFamily="34" charset="0"/>
                        </a:rPr>
                        <a:t>appears in the list.</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err="1">
                          <a:solidFill>
                            <a:srgbClr val="0000FF"/>
                          </a:solidFill>
                          <a:effectLst/>
                          <a:latin typeface="Calibri" panose="020F0502020204030204" pitchFamily="34" charset="0"/>
                          <a:ea typeface="+mn-ea"/>
                          <a:cs typeface="Calibri" panose="020F0502020204030204" pitchFamily="34" charset="0"/>
                        </a:rPr>
                        <a:t>letters.count</a:t>
                      </a:r>
                      <a:r>
                        <a:rPr lang="en-US" sz="2000" b="1" kern="1200" dirty="0">
                          <a:solidFill>
                            <a:srgbClr val="0000FF"/>
                          </a:solidFill>
                          <a:effectLst/>
                          <a:latin typeface="Calibri" panose="020F0502020204030204" pitchFamily="34" charset="0"/>
                          <a:ea typeface="+mn-ea"/>
                          <a:cs typeface="Calibri" panose="020F0502020204030204" pitchFamily="34" charset="0"/>
                        </a:rPr>
                        <a:t>('a') </a:t>
                      </a:r>
                      <a:r>
                        <a:rPr lang="en-US" sz="2000" b="1" kern="1200" dirty="0">
                          <a:solidFill>
                            <a:srgbClr val="0000FF"/>
                          </a:solidFill>
                          <a:effectLst/>
                          <a:latin typeface="Calibri" panose="020F0502020204030204" pitchFamily="34" charset="0"/>
                          <a:ea typeface="+mn-ea"/>
                          <a:cs typeface="Calibri" panose="020F0502020204030204" pitchFamily="34" charset="0"/>
                          <a:sym typeface="Wingdings" panose="05000000000000000000" pitchFamily="2" charset="2"/>
                        </a:rPr>
                        <a:t> 2</a:t>
                      </a:r>
                      <a:endParaRPr lang="en-US" sz="2000" b="1" kern="1200" dirty="0">
                        <a:solidFill>
                          <a:srgbClr val="0000FF"/>
                        </a:solidFill>
                        <a:effectLst/>
                        <a:latin typeface="Calibri" panose="020F0502020204030204" pitchFamily="34" charset="0"/>
                        <a:ea typeface="+mn-ea"/>
                        <a:cs typeface="Calibri" panose="020F0502020204030204" pitchFamily="34" charset="0"/>
                      </a:endParaRP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2"/>
                  </a:ext>
                </a:extLst>
              </a:tr>
              <a:tr h="873513">
                <a:tc>
                  <a:txBody>
                    <a:bodyPr/>
                    <a:lstStyle/>
                    <a:p>
                      <a:r>
                        <a:rPr lang="en-US" sz="2000" b="1" dirty="0">
                          <a:solidFill>
                            <a:srgbClr val="0000FF"/>
                          </a:solidFill>
                          <a:effectLst/>
                          <a:latin typeface="Calibri" panose="020F0502020204030204" pitchFamily="34" charset="0"/>
                          <a:cs typeface="Calibri" panose="020F0502020204030204" pitchFamily="34" charset="0"/>
                        </a:rPr>
                        <a:t>reverse()</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Reverse the elements of</a:t>
                      </a:r>
                      <a:r>
                        <a:rPr lang="en-US" sz="2000" baseline="0" dirty="0">
                          <a:effectLst/>
                          <a:latin typeface="Arial Narrow" panose="020B0606020202030204" pitchFamily="34" charset="0"/>
                        </a:rPr>
                        <a:t> the list in place.</a:t>
                      </a:r>
                      <a:endParaRPr lang="en-US" sz="2000" dirty="0">
                        <a:effectLst/>
                        <a:latin typeface="Arial Narrow" panose="020B0606020202030204" pitchFamily="34" charset="0"/>
                      </a:endParaRP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err="1">
                          <a:solidFill>
                            <a:srgbClr val="0000FF"/>
                          </a:solidFill>
                          <a:effectLst/>
                          <a:latin typeface="Calibri" panose="020F0502020204030204" pitchFamily="34" charset="0"/>
                          <a:ea typeface="+mn-ea"/>
                          <a:cs typeface="Calibri" panose="020F0502020204030204" pitchFamily="34" charset="0"/>
                        </a:rPr>
                        <a:t>letters.reverse</a:t>
                      </a:r>
                      <a:r>
                        <a:rPr lang="en-US" sz="2000" b="1" kern="1200" dirty="0">
                          <a:solidFill>
                            <a:srgbClr val="0000FF"/>
                          </a:solidFill>
                          <a:effectLst/>
                          <a:latin typeface="Calibri" panose="020F0502020204030204" pitchFamily="34" charset="0"/>
                          <a:ea typeface="+mn-ea"/>
                          <a:cs typeface="Calibri" panose="020F0502020204030204" pitchFamily="34" charset="0"/>
                        </a:rPr>
                        <a:t>()</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letters</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['b', 'a', 'b', 'a']</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3"/>
                  </a:ext>
                </a:extLst>
              </a:tr>
              <a:tr h="873513">
                <a:tc>
                  <a:txBody>
                    <a:bodyPr/>
                    <a:lstStyle/>
                    <a:p>
                      <a:r>
                        <a:rPr lang="en-US" sz="2000" b="1" dirty="0">
                          <a:solidFill>
                            <a:srgbClr val="0000FF"/>
                          </a:solidFill>
                          <a:effectLst/>
                          <a:latin typeface="Calibri" panose="020F0502020204030204" pitchFamily="34" charset="0"/>
                          <a:cs typeface="Calibri" panose="020F0502020204030204" pitchFamily="34" charset="0"/>
                        </a:rPr>
                        <a:t>sort()</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Sort the items of the list in place.</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algn="l" defTabSz="914400" rtl="0" eaLnBrk="1" latinLnBrk="0" hangingPunct="1"/>
                      <a:r>
                        <a:rPr lang="en-US" sz="2000" b="1" kern="1200" dirty="0" err="1">
                          <a:solidFill>
                            <a:srgbClr val="0000FF"/>
                          </a:solidFill>
                          <a:effectLst/>
                          <a:latin typeface="Calibri" panose="020F0502020204030204" pitchFamily="34" charset="0"/>
                          <a:ea typeface="+mn-ea"/>
                          <a:cs typeface="Calibri" panose="020F0502020204030204" pitchFamily="34" charset="0"/>
                        </a:rPr>
                        <a:t>letters.sort</a:t>
                      </a:r>
                      <a:r>
                        <a:rPr lang="en-US" sz="2000" b="1" kern="1200" dirty="0">
                          <a:solidFill>
                            <a:srgbClr val="0000FF"/>
                          </a:solidFill>
                          <a:effectLst/>
                          <a:latin typeface="Calibri" panose="020F0502020204030204" pitchFamily="34" charset="0"/>
                          <a:ea typeface="+mn-ea"/>
                          <a:cs typeface="Calibri" panose="020F0502020204030204" pitchFamily="34" charset="0"/>
                        </a:rPr>
                        <a:t>()</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letters</a:t>
                      </a:r>
                    </a:p>
                    <a:p>
                      <a:pPr marL="0" algn="l" defTabSz="914400" rtl="0" eaLnBrk="1" latinLnBrk="0" hangingPunct="1"/>
                      <a:r>
                        <a:rPr lang="en-US" sz="2000" b="1" kern="1200" dirty="0">
                          <a:solidFill>
                            <a:schemeClr val="accent5">
                              <a:lumMod val="25000"/>
                            </a:schemeClr>
                          </a:solidFill>
                          <a:effectLst/>
                          <a:latin typeface="Calibri" panose="020F0502020204030204" pitchFamily="34" charset="0"/>
                          <a:ea typeface="+mn-ea"/>
                          <a:cs typeface="Calibri" panose="020F0502020204030204" pitchFamily="34" charset="0"/>
                        </a:rPr>
                        <a:t>['a', 'a', 'b', 'b']</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4"/>
                  </a:ext>
                </a:extLst>
              </a:tr>
              <a:tr h="509997">
                <a:tc>
                  <a:txBody>
                    <a:bodyPr/>
                    <a:lstStyle/>
                    <a:p>
                      <a:r>
                        <a:rPr lang="en-US" sz="2000" b="1" dirty="0">
                          <a:solidFill>
                            <a:srgbClr val="0000FF"/>
                          </a:solidFill>
                          <a:effectLst/>
                          <a:latin typeface="Calibri" panose="020F0502020204030204" pitchFamily="34" charset="0"/>
                          <a:cs typeface="Calibri" panose="020F0502020204030204" pitchFamily="34" charset="0"/>
                        </a:rPr>
                        <a:t>clear()</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r>
                        <a:rPr lang="en-US" sz="2000" dirty="0">
                          <a:effectLst/>
                          <a:latin typeface="Arial Narrow" panose="020B0606020202030204" pitchFamily="34" charset="0"/>
                        </a:rPr>
                        <a:t>Remove</a:t>
                      </a:r>
                      <a:r>
                        <a:rPr lang="en-US" sz="2000" baseline="0" dirty="0">
                          <a:effectLst/>
                          <a:latin typeface="Arial Narrow" panose="020B0606020202030204" pitchFamily="34" charset="0"/>
                        </a:rPr>
                        <a:t> all items from the list.</a:t>
                      </a:r>
                      <a:endParaRPr lang="en-US" sz="2000" dirty="0">
                        <a:effectLst/>
                        <a:latin typeface="Arial Narrow" panose="020B0606020202030204" pitchFamily="34" charset="0"/>
                      </a:endParaRP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kern="1200" dirty="0" err="1">
                          <a:solidFill>
                            <a:srgbClr val="0000FF"/>
                          </a:solidFill>
                          <a:effectLst/>
                          <a:latin typeface="Calibri" panose="020F0502020204030204" pitchFamily="34" charset="0"/>
                          <a:ea typeface="+mn-ea"/>
                          <a:cs typeface="Calibri" panose="020F0502020204030204" pitchFamily="34" charset="0"/>
                        </a:rPr>
                        <a:t>letters.clear</a:t>
                      </a:r>
                      <a:r>
                        <a:rPr lang="en-US" sz="2000" b="1" kern="1200" dirty="0">
                          <a:solidFill>
                            <a:srgbClr val="0000FF"/>
                          </a:solidFill>
                          <a:effectLst/>
                          <a:latin typeface="Calibri" panose="020F0502020204030204" pitchFamily="34" charset="0"/>
                          <a:ea typeface="+mn-ea"/>
                          <a:cs typeface="Calibri" panose="020F0502020204030204" pitchFamily="34" charset="0"/>
                        </a:rPr>
                        <a:t>()</a:t>
                      </a:r>
                    </a:p>
                  </a:txBody>
                  <a:tcPr marL="27080" marR="27080" marT="27080" marB="27080">
                    <a:lnL w="9525" cap="flat" cmpd="sng" algn="ctr">
                      <a:solidFill>
                        <a:srgbClr val="D6D6D6"/>
                      </a:solidFill>
                      <a:prstDash val="solid"/>
                      <a:round/>
                      <a:headEnd type="none" w="med" len="med"/>
                      <a:tailEnd type="none" w="med" len="med"/>
                    </a:lnL>
                    <a:lnR w="9525" cap="flat" cmpd="sng" algn="ctr">
                      <a:solidFill>
                        <a:srgbClr val="D6D6D6"/>
                      </a:solidFill>
                      <a:prstDash val="solid"/>
                      <a:round/>
                      <a:headEnd type="none" w="med" len="med"/>
                      <a:tailEnd type="none" w="med" len="med"/>
                    </a:lnR>
                    <a:lnT w="9525" cap="flat" cmpd="sng" algn="ctr">
                      <a:solidFill>
                        <a:srgbClr val="D6D6D6"/>
                      </a:solidFill>
                      <a:prstDash val="solid"/>
                      <a:round/>
                      <a:headEnd type="none" w="med" len="med"/>
                      <a:tailEnd type="none" w="med" len="med"/>
                    </a:lnT>
                    <a:lnB w="9525" cap="flat" cmpd="sng" algn="ctr">
                      <a:solidFill>
                        <a:srgbClr val="D6D6D6"/>
                      </a:solidFill>
                      <a:prstDash val="solid"/>
                      <a:round/>
                      <a:headEnd type="none" w="med" len="med"/>
                      <a:tailEnd type="none" w="med" len="med"/>
                    </a:lnB>
                    <a:solidFill>
                      <a:srgbClr val="F7F7F7"/>
                    </a:solidFill>
                  </a:tcPr>
                </a:tc>
                <a:extLst>
                  <a:ext uri="{0D108BD9-81ED-4DB2-BD59-A6C34878D82A}">
                    <a16:rowId xmlns:a16="http://schemas.microsoft.com/office/drawing/2014/main" val="10005"/>
                  </a:ext>
                </a:extLst>
              </a:tr>
            </a:tbl>
          </a:graphicData>
        </a:graphic>
      </p:graphicFrame>
      <p:sp>
        <p:nvSpPr>
          <p:cNvPr id="4" name="Rectangle 3">
            <a:extLst>
              <a:ext uri="{FF2B5EF4-FFF2-40B4-BE49-F238E27FC236}">
                <a16:creationId xmlns:a16="http://schemas.microsoft.com/office/drawing/2014/main" id="{83872350-9B52-41A3-A9B4-0CADD04D68D9}"/>
              </a:ext>
            </a:extLst>
          </p:cNvPr>
          <p:cNvSpPr/>
          <p:nvPr/>
        </p:nvSpPr>
        <p:spPr>
          <a:xfrm>
            <a:off x="5623374" y="4049233"/>
            <a:ext cx="2667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CC69C96-CCE0-43B3-8C7E-991678A3397C}"/>
              </a:ext>
            </a:extLst>
          </p:cNvPr>
          <p:cNvSpPr/>
          <p:nvPr/>
        </p:nvSpPr>
        <p:spPr>
          <a:xfrm>
            <a:off x="5632999" y="5029200"/>
            <a:ext cx="2667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3632121-A75E-4B3C-ACE6-67191E749F5B}"/>
              </a:ext>
            </a:extLst>
          </p:cNvPr>
          <p:cNvSpPr/>
          <p:nvPr/>
        </p:nvSpPr>
        <p:spPr>
          <a:xfrm>
            <a:off x="7429100" y="1741967"/>
            <a:ext cx="6858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7C3672A-4D62-4AA2-9FBB-ED88E2F4A2E4}"/>
              </a:ext>
            </a:extLst>
          </p:cNvPr>
          <p:cNvSpPr/>
          <p:nvPr/>
        </p:nvSpPr>
        <p:spPr>
          <a:xfrm>
            <a:off x="5632998" y="2604091"/>
            <a:ext cx="2787501" cy="2994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F59179-B24E-4E2F-A86A-1F24FD0E04C9}"/>
              </a:ext>
            </a:extLst>
          </p:cNvPr>
          <p:cNvSpPr/>
          <p:nvPr/>
        </p:nvSpPr>
        <p:spPr>
          <a:xfrm>
            <a:off x="7410650" y="3042683"/>
            <a:ext cx="685800" cy="2994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Audio 11">
            <a:hlinkClick r:id="" action="ppaction://media"/>
            <a:extLst>
              <a:ext uri="{FF2B5EF4-FFF2-40B4-BE49-F238E27FC236}">
                <a16:creationId xmlns:a16="http://schemas.microsoft.com/office/drawing/2014/main" id="{D02D73D8-C7E0-4593-BF82-F209C0C9E32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15380656"/>
      </p:ext>
    </p:extLst>
  </p:cSld>
  <p:clrMapOvr>
    <a:masterClrMapping/>
  </p:clrMapOvr>
  <mc:AlternateContent xmlns:mc="http://schemas.openxmlformats.org/markup-compatibility/2006" xmlns:p15="http://schemas.microsoft.com/office/powerpoint/2012/main">
    <mc:Choice Requires="p15">
      <p:transition spd="slow" advTm="74694">
        <p15:prstTrans prst="peelOff"/>
      </p:transition>
    </mc:Choice>
    <mc:Fallback xmlns="">
      <p:transition spd="slow" advTm="746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8"/>
                                        </p:tgtEl>
                                      </p:cBhvr>
                                    </p:animEffect>
                                    <p:set>
                                      <p:cBhvr>
                                        <p:cTn id="16" dur="1" fill="hold">
                                          <p:stCondLst>
                                            <p:cond delay="499"/>
                                          </p:stCondLst>
                                        </p:cTn>
                                        <p:tgtEl>
                                          <p:spTgt spid="8"/>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500"/>
                                        <p:tgtEl>
                                          <p:spTgt spid="9"/>
                                        </p:tgtEl>
                                      </p:cBhvr>
                                    </p:animEffect>
                                    <p:set>
                                      <p:cBhvr>
                                        <p:cTn id="21" dur="1" fill="hold">
                                          <p:stCondLst>
                                            <p:cond delay="499"/>
                                          </p:stCondLst>
                                        </p:cTn>
                                        <p:tgtEl>
                                          <p:spTgt spid="9"/>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0" nodeType="clickEffect">
                                  <p:stCondLst>
                                    <p:cond delay="0"/>
                                  </p:stCondLst>
                                  <p:childTnLst>
                                    <p:animEffect transition="out" filter="fade">
                                      <p:cBhvr>
                                        <p:cTn id="25" dur="500"/>
                                        <p:tgtEl>
                                          <p:spTgt spid="4"/>
                                        </p:tgtEl>
                                      </p:cBhvr>
                                    </p:animEffect>
                                    <p:set>
                                      <p:cBhvr>
                                        <p:cTn id="26" dur="1" fill="hold">
                                          <p:stCondLst>
                                            <p:cond delay="499"/>
                                          </p:stCondLst>
                                        </p:cTn>
                                        <p:tgtEl>
                                          <p:spTgt spid="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grpId="0" nodeType="clickEffect">
                                  <p:stCondLst>
                                    <p:cond delay="0"/>
                                  </p:stCondLst>
                                  <p:childTnLst>
                                    <p:animEffect transition="out" filter="fade">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2" fill="hold" display="0">
                  <p:stCondLst>
                    <p:cond delay="indefinite"/>
                  </p:stCondLst>
                  <p:endCondLst>
                    <p:cond evt="onStopAudio" delay="0">
                      <p:tgtEl>
                        <p:sldTgt/>
                      </p:tgtEl>
                    </p:cond>
                  </p:endCondLst>
                </p:cTn>
                <p:tgtEl>
                  <p:spTgt spid="12"/>
                </p:tgtEl>
              </p:cMediaNode>
            </p:audio>
          </p:childTnLst>
        </p:cTn>
      </p:par>
    </p:tnLst>
    <p:bldLst>
      <p:bldP spid="4" grpId="0" animBg="1"/>
      <p:bldP spid="6" grpId="0" animBg="1"/>
      <p:bldP spid="7" grpId="0" animBg="1"/>
      <p:bldP spid="8" grpId="0" animBg="1"/>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txBox="1">
            <a:spLocks noChangeArrowheads="1"/>
          </p:cNvSpPr>
          <p:nvPr/>
        </p:nvSpPr>
        <p:spPr bwMode="auto">
          <a:xfrm>
            <a:off x="838200" y="1524000"/>
            <a:ext cx="7467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eaLnBrk="1" fontAlgn="base" hangingPunct="1">
              <a:spcBef>
                <a:spcPct val="20000"/>
              </a:spcBef>
              <a:spcAft>
                <a:spcPct val="0"/>
              </a:spcAft>
              <a:buChar char="»"/>
              <a:defRPr>
                <a:solidFill>
                  <a:schemeClr val="accent2"/>
                </a:solidFill>
                <a:latin typeface="+mn-lt"/>
                <a:cs typeface="+mn-cs"/>
              </a:defRPr>
            </a:lvl6pPr>
            <a:lvl7pPr marL="2971800" indent="-228600" algn="l" rtl="0" eaLnBrk="1" fontAlgn="base" hangingPunct="1">
              <a:spcBef>
                <a:spcPct val="20000"/>
              </a:spcBef>
              <a:spcAft>
                <a:spcPct val="0"/>
              </a:spcAft>
              <a:buChar char="»"/>
              <a:defRPr>
                <a:solidFill>
                  <a:schemeClr val="accent2"/>
                </a:solidFill>
                <a:latin typeface="+mn-lt"/>
                <a:cs typeface="+mn-cs"/>
              </a:defRPr>
            </a:lvl7pPr>
            <a:lvl8pPr marL="3429000" indent="-228600" algn="l" rtl="0" eaLnBrk="1" fontAlgn="base" hangingPunct="1">
              <a:spcBef>
                <a:spcPct val="20000"/>
              </a:spcBef>
              <a:spcAft>
                <a:spcPct val="0"/>
              </a:spcAft>
              <a:buChar char="»"/>
              <a:defRPr>
                <a:solidFill>
                  <a:schemeClr val="accent2"/>
                </a:solidFill>
                <a:latin typeface="+mn-lt"/>
                <a:cs typeface="+mn-cs"/>
              </a:defRPr>
            </a:lvl8pPr>
            <a:lvl9pPr marL="3886200" indent="-228600" algn="l" rtl="0" eaLnBrk="1" fontAlgn="base" hangingPunct="1">
              <a:spcBef>
                <a:spcPct val="20000"/>
              </a:spcBef>
              <a:spcAft>
                <a:spcPct val="0"/>
              </a:spcAft>
              <a:buChar char="»"/>
              <a:defRPr>
                <a:solidFill>
                  <a:schemeClr val="accent2"/>
                </a:solidFill>
                <a:latin typeface="+mn-lt"/>
                <a:cs typeface="+mn-cs"/>
              </a:defRPr>
            </a:lvl9pPr>
          </a:lstStyle>
          <a:p>
            <a:pPr marL="0" indent="0" algn="ctr">
              <a:buFontTx/>
              <a:buNone/>
              <a:defRPr/>
            </a:pPr>
            <a:r>
              <a:rPr lang="en-GB" altLang="zh-CN" sz="6000" b="1" kern="0" dirty="0">
                <a:solidFill>
                  <a:srgbClr val="640064"/>
                </a:solidFill>
                <a:effectLst>
                  <a:outerShdw blurRad="38100" dist="38100" dir="2700000" algn="tl">
                    <a:srgbClr val="C0C0C0"/>
                  </a:outerShdw>
                </a:effectLst>
                <a:latin typeface="Kristen ITC" panose="03050502040202030202" pitchFamily="66" charset="0"/>
                <a:ea typeface="Tahoma" panose="020B0604030504040204" pitchFamily="34" charset="0"/>
                <a:cs typeface="Tahoma" panose="020B0604030504040204" pitchFamily="34" charset="0"/>
              </a:rPr>
              <a:t>Activity Break!</a:t>
            </a:r>
          </a:p>
          <a:p>
            <a:pPr marL="0" indent="0">
              <a:buNone/>
            </a:pPr>
            <a:r>
              <a:rPr lang="en-US" altLang="en-US" sz="2400" b="1" dirty="0">
                <a:solidFill>
                  <a:schemeClr val="tx1"/>
                </a:solidFill>
                <a:latin typeface="Arial Narrow" panose="020B0606020202030204" pitchFamily="34" charset="0"/>
              </a:rPr>
              <a:t>Lecture activities are in a separate file (Word document)</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You are required to submit your solution for the activities in </a:t>
            </a:r>
            <a:r>
              <a:rPr lang="en-US" altLang="en-US" sz="2400" b="1" dirty="0" err="1">
                <a:solidFill>
                  <a:schemeClr val="tx1"/>
                </a:solidFill>
                <a:latin typeface="Arial Narrow" panose="020B0606020202030204" pitchFamily="34" charset="0"/>
              </a:rPr>
              <a:t>POLITEMall</a:t>
            </a:r>
            <a:r>
              <a:rPr lang="en-US" altLang="en-US" sz="2400" b="1" dirty="0">
                <a:solidFill>
                  <a:schemeClr val="tx1"/>
                </a:solidFill>
                <a:latin typeface="Arial Narrow" panose="020B0606020202030204" pitchFamily="34" charset="0"/>
              </a:rPr>
              <a:t> when you have completed all of them</a:t>
            </a:r>
          </a:p>
          <a:p>
            <a:pPr marL="0" indent="0">
              <a:buNone/>
            </a:pPr>
            <a:endParaRPr lang="en-US" altLang="en-US" sz="2400" b="1" dirty="0">
              <a:solidFill>
                <a:schemeClr val="tx1"/>
              </a:solidFill>
              <a:latin typeface="Arial Narrow" panose="020B0606020202030204" pitchFamily="34" charset="0"/>
            </a:endParaRPr>
          </a:p>
          <a:p>
            <a:pPr marL="0" indent="0">
              <a:buNone/>
            </a:pPr>
            <a:r>
              <a:rPr lang="en-US" altLang="en-US" sz="2400" b="1" dirty="0">
                <a:solidFill>
                  <a:schemeClr val="tx1"/>
                </a:solidFill>
                <a:latin typeface="Arial Narrow" panose="020B0606020202030204" pitchFamily="34" charset="0"/>
              </a:rPr>
              <a:t>Try to work on all activities in Part 2 now…</a:t>
            </a:r>
          </a:p>
        </p:txBody>
      </p:sp>
      <p:pic>
        <p:nvPicPr>
          <p:cNvPr id="3" name="Marseille">
            <a:hlinkClick r:id="" action="ppaction://media"/>
            <a:extLst>
              <a:ext uri="{FF2B5EF4-FFF2-40B4-BE49-F238E27FC236}">
                <a16:creationId xmlns:a16="http://schemas.microsoft.com/office/drawing/2014/main" id="{87AEB8F3-FC88-4E81-831D-6949D7784D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58200" y="152400"/>
            <a:ext cx="487363" cy="487363"/>
          </a:xfrm>
          <a:prstGeom prst="rect">
            <a:avLst/>
          </a:prstGeom>
        </p:spPr>
      </p:pic>
    </p:spTree>
    <p:extLst>
      <p:ext uri="{BB962C8B-B14F-4D97-AF65-F5344CB8AC3E}">
        <p14:creationId xmlns:p14="http://schemas.microsoft.com/office/powerpoint/2010/main" val="40606360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9000">
        <p15:prstTrans prst="peelOff"/>
      </p:transition>
    </mc:Choice>
    <mc:Fallback>
      <p:transition spd="slow" advTm="9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p:txBody>
          <a:bodyPr/>
          <a:lstStyle/>
          <a:p>
            <a:pPr>
              <a:defRPr/>
            </a:pPr>
            <a:r>
              <a:rPr lang="en-US"/>
              <a:t>Summary</a:t>
            </a:r>
          </a:p>
        </p:txBody>
      </p:sp>
      <p:sp>
        <p:nvSpPr>
          <p:cNvPr id="8196" name="Rectangle 6"/>
          <p:cNvSpPr>
            <a:spLocks noGrp="1" noChangeArrowheads="1"/>
          </p:cNvSpPr>
          <p:nvPr>
            <p:ph type="body" idx="1"/>
          </p:nvPr>
        </p:nvSpPr>
        <p:spPr/>
        <p:txBody>
          <a:bodyPr/>
          <a:lstStyle/>
          <a:p>
            <a:r>
              <a:rPr lang="en-US" altLang="en-US" dirty="0"/>
              <a:t>Creating Lists</a:t>
            </a:r>
          </a:p>
          <a:p>
            <a:r>
              <a:rPr lang="en-US" altLang="en-US" dirty="0"/>
              <a:t>List operators and functions</a:t>
            </a:r>
          </a:p>
          <a:p>
            <a:endParaRPr lang="en-US" altLang="en-US" dirty="0"/>
          </a:p>
        </p:txBody>
      </p:sp>
      <p:pic>
        <p:nvPicPr>
          <p:cNvPr id="3" name="Audio 2">
            <a:hlinkClick r:id="" action="ppaction://media"/>
            <a:extLst>
              <a:ext uri="{FF2B5EF4-FFF2-40B4-BE49-F238E27FC236}">
                <a16:creationId xmlns:a16="http://schemas.microsoft.com/office/drawing/2014/main" id="{CB5DBEB5-5D7F-4E18-A9D6-DB87A5B342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47944164"/>
      </p:ext>
    </p:extLst>
  </p:cSld>
  <p:clrMapOvr>
    <a:masterClrMapping/>
  </p:clrMapOvr>
  <mc:AlternateContent xmlns:mc="http://schemas.openxmlformats.org/markup-compatibility/2006" xmlns:p15="http://schemas.microsoft.com/office/powerpoint/2012/main">
    <mc:Choice Requires="p15">
      <p:transition spd="slow" advTm="26922">
        <p15:prstTrans prst="peelOff"/>
      </p:transition>
    </mc:Choice>
    <mc:Fallback xmlns="">
      <p:transition spd="slow" advTm="269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ChangeArrowheads="1"/>
          </p:cNvSpPr>
          <p:nvPr>
            <p:ph type="title"/>
          </p:nvPr>
        </p:nvSpPr>
        <p:spPr/>
        <p:txBody>
          <a:bodyPr/>
          <a:lstStyle/>
          <a:p>
            <a:pPr>
              <a:defRPr/>
            </a:pPr>
            <a:r>
              <a:rPr lang="en-US"/>
              <a:t>Reading Reference</a:t>
            </a:r>
          </a:p>
        </p:txBody>
      </p:sp>
      <p:sp>
        <p:nvSpPr>
          <p:cNvPr id="6148" name="Rectangle 6"/>
          <p:cNvSpPr>
            <a:spLocks noGrp="1" noChangeArrowheads="1"/>
          </p:cNvSpPr>
          <p:nvPr>
            <p:ph type="body" idx="1"/>
          </p:nvPr>
        </p:nvSpPr>
        <p:spPr/>
        <p:txBody>
          <a:bodyPr/>
          <a:lstStyle/>
          <a:p>
            <a:r>
              <a:rPr lang="en-US" altLang="en-US" dirty="0"/>
              <a:t>How to Think Like a Computer Scientist: Learning with Python 3</a:t>
            </a:r>
          </a:p>
          <a:p>
            <a:pPr lvl="1"/>
            <a:r>
              <a:rPr lang="en-US" altLang="en-US" dirty="0"/>
              <a:t>Chapter 11</a:t>
            </a:r>
          </a:p>
          <a:p>
            <a:pPr marL="457200" lvl="1" indent="0">
              <a:buNone/>
            </a:pPr>
            <a:r>
              <a:rPr lang="en-US" altLang="en-US" sz="1800" dirty="0"/>
              <a:t>http://openbookproject.net/thinkcs/python/english3e/index.html</a:t>
            </a:r>
            <a:endParaRPr lang="en-US" altLang="en-US" dirty="0"/>
          </a:p>
        </p:txBody>
      </p:sp>
      <p:pic>
        <p:nvPicPr>
          <p:cNvPr id="2" name="Audio 1">
            <a:hlinkClick r:id="" action="ppaction://media"/>
            <a:extLst>
              <a:ext uri="{FF2B5EF4-FFF2-40B4-BE49-F238E27FC236}">
                <a16:creationId xmlns:a16="http://schemas.microsoft.com/office/drawing/2014/main" id="{71C39FFC-7937-4C76-AC12-7557CD8CBA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936700733"/>
      </p:ext>
    </p:extLst>
  </p:cSld>
  <p:clrMapOvr>
    <a:masterClrMapping/>
  </p:clrMapOvr>
  <mc:AlternateContent xmlns:mc="http://schemas.openxmlformats.org/markup-compatibility/2006" xmlns:p15="http://schemas.microsoft.com/office/powerpoint/2012/main">
    <mc:Choice Requires="p15">
      <p:transition spd="slow" advTm="8156">
        <p15:prstTrans prst="peelOff"/>
      </p:transition>
    </mc:Choice>
    <mc:Fallback xmlns="">
      <p:transition spd="slow" advTm="815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dirty="0"/>
              <a:t>At the end of this lesson, you will learn how to:</a:t>
            </a:r>
          </a:p>
          <a:p>
            <a:pPr marL="0" indent="0">
              <a:buNone/>
            </a:pPr>
            <a:endParaRPr lang="en-US" dirty="0"/>
          </a:p>
          <a:p>
            <a:r>
              <a:rPr lang="en-US" dirty="0"/>
              <a:t>Create Lists</a:t>
            </a:r>
          </a:p>
          <a:p>
            <a:r>
              <a:rPr lang="en-US" dirty="0"/>
              <a:t>Process Lists using List operators and functions</a:t>
            </a:r>
          </a:p>
          <a:p>
            <a:endParaRPr lang="en-US" dirty="0"/>
          </a:p>
        </p:txBody>
      </p:sp>
      <p:pic>
        <p:nvPicPr>
          <p:cNvPr id="6" name="Audio 5">
            <a:hlinkClick r:id="" action="ppaction://media"/>
            <a:extLst>
              <a:ext uri="{FF2B5EF4-FFF2-40B4-BE49-F238E27FC236}">
                <a16:creationId xmlns:a16="http://schemas.microsoft.com/office/drawing/2014/main" id="{1A5D2B4E-89BC-4EEF-AA1E-6ED17489C2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31562240"/>
      </p:ext>
    </p:extLst>
  </p:cSld>
  <p:clrMapOvr>
    <a:masterClrMapping/>
  </p:clrMapOvr>
  <mc:AlternateContent xmlns:mc="http://schemas.openxmlformats.org/markup-compatibility/2006" xmlns:p15="http://schemas.microsoft.com/office/powerpoint/2012/main">
    <mc:Choice Requires="p15">
      <p:transition spd="slow" advTm="14438">
        <p15:prstTrans prst="peelOff"/>
      </p:transition>
    </mc:Choice>
    <mc:Fallback xmlns="">
      <p:transition spd="slow" advTm="1443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What is a List?</a:t>
            </a:r>
          </a:p>
        </p:txBody>
      </p:sp>
      <p:sp>
        <p:nvSpPr>
          <p:cNvPr id="5" name="Rectangle 3"/>
          <p:cNvSpPr txBox="1">
            <a:spLocks noChangeArrowheads="1"/>
          </p:cNvSpPr>
          <p:nvPr/>
        </p:nvSpPr>
        <p:spPr bwMode="auto">
          <a:xfrm>
            <a:off x="76199" y="884238"/>
            <a:ext cx="5210177"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a:buSzPct val="70000"/>
              <a:buFont typeface="Wingdings" panose="05000000000000000000" pitchFamily="2" charset="2"/>
              <a:buChar char="q"/>
            </a:pPr>
            <a:r>
              <a:rPr lang="en-US" b="1" dirty="0">
                <a:latin typeface="Arial Narrow" panose="020B0606020202030204" pitchFamily="34" charset="0"/>
              </a:rPr>
              <a:t>A</a:t>
            </a:r>
            <a:r>
              <a:rPr lang="en-US" b="1" i="1" dirty="0">
                <a:latin typeface="Arial Narrow" panose="020B0606020202030204" pitchFamily="34" charset="0"/>
              </a:rPr>
              <a:t> </a:t>
            </a:r>
            <a:r>
              <a:rPr lang="en-US" b="1" i="1" dirty="0">
                <a:solidFill>
                  <a:srgbClr val="FF0000"/>
                </a:solidFill>
                <a:latin typeface="Arial Narrow" panose="020B0606020202030204" pitchFamily="34" charset="0"/>
              </a:rPr>
              <a:t>list</a:t>
            </a:r>
            <a:r>
              <a:rPr lang="en-US" b="1" i="1" dirty="0">
                <a:latin typeface="Arial Narrow" panose="020B0606020202030204" pitchFamily="34" charset="0"/>
              </a:rPr>
              <a:t> </a:t>
            </a:r>
            <a:r>
              <a:rPr lang="en-US" b="1" dirty="0">
                <a:latin typeface="Arial Narrow" panose="020B0606020202030204" pitchFamily="34" charset="0"/>
              </a:rPr>
              <a:t>is considered a sequence type in Python, similar to Strings.</a:t>
            </a:r>
          </a:p>
          <a:p>
            <a:pPr>
              <a:buSzPct val="70000"/>
              <a:buFont typeface="Wingdings" panose="05000000000000000000" pitchFamily="2" charset="2"/>
              <a:buChar char="q"/>
            </a:pPr>
            <a:r>
              <a:rPr lang="en-US" b="1" dirty="0">
                <a:latin typeface="Arial Narrow" panose="020B0606020202030204" pitchFamily="34" charset="0"/>
              </a:rPr>
              <a:t>A list is a sequence of values.</a:t>
            </a:r>
          </a:p>
          <a:p>
            <a:pPr lvl="1">
              <a:buSzPct val="70000"/>
              <a:buFont typeface="Wingdings" panose="05000000000000000000" pitchFamily="2" charset="2"/>
              <a:buChar char="ü"/>
            </a:pPr>
            <a:r>
              <a:rPr lang="en-US" dirty="0">
                <a:solidFill>
                  <a:schemeClr val="tx1"/>
                </a:solidFill>
                <a:latin typeface="Arial Narrow" panose="020B0606020202030204" pitchFamily="34" charset="0"/>
              </a:rPr>
              <a:t>In a string, the values are characters.</a:t>
            </a:r>
          </a:p>
          <a:p>
            <a:pPr lvl="1">
              <a:buSzPct val="70000"/>
              <a:buFont typeface="Wingdings" panose="05000000000000000000" pitchFamily="2" charset="2"/>
              <a:buChar char="ü"/>
            </a:pPr>
            <a:r>
              <a:rPr lang="en-US" dirty="0">
                <a:solidFill>
                  <a:schemeClr val="tx1"/>
                </a:solidFill>
                <a:latin typeface="Arial Narrow" panose="020B0606020202030204" pitchFamily="34" charset="0"/>
              </a:rPr>
              <a:t>In a list, the values can be any type</a:t>
            </a:r>
            <a:r>
              <a:rPr lang="en-US" b="1" dirty="0">
                <a:latin typeface="Arial Narrow" panose="020B0606020202030204" pitchFamily="34" charset="0"/>
              </a:rPr>
              <a:t>.</a:t>
            </a:r>
          </a:p>
          <a:p>
            <a:pPr>
              <a:buSzPct val="70000"/>
              <a:buFont typeface="Wingdings" panose="05000000000000000000" pitchFamily="2" charset="2"/>
              <a:buChar char="q"/>
            </a:pPr>
            <a:r>
              <a:rPr lang="en-US" b="1" dirty="0">
                <a:latin typeface="Arial Narrow" panose="020B0606020202030204" pitchFamily="34" charset="0"/>
              </a:rPr>
              <a:t>Values in a list are called </a:t>
            </a:r>
            <a:r>
              <a:rPr lang="en-US" b="1" i="1" dirty="0">
                <a:solidFill>
                  <a:srgbClr val="FF0000"/>
                </a:solidFill>
                <a:latin typeface="Arial Narrow" panose="020B0606020202030204" pitchFamily="34" charset="0"/>
              </a:rPr>
              <a:t>elements</a:t>
            </a:r>
            <a:r>
              <a:rPr lang="en-US" b="1" dirty="0">
                <a:latin typeface="Arial Narrow" panose="020B0606020202030204" pitchFamily="34" charset="0"/>
              </a:rPr>
              <a:t> or </a:t>
            </a:r>
            <a:r>
              <a:rPr lang="en-US" b="1" i="1" dirty="0">
                <a:solidFill>
                  <a:srgbClr val="FF0000"/>
                </a:solidFill>
                <a:latin typeface="Arial Narrow" panose="020B0606020202030204" pitchFamily="34" charset="0"/>
              </a:rPr>
              <a:t>items</a:t>
            </a:r>
            <a:r>
              <a:rPr lang="en-US" b="1" dirty="0">
                <a:latin typeface="Arial Narrow" panose="020B0606020202030204" pitchFamily="34" charset="0"/>
              </a:rPr>
              <a:t>.</a:t>
            </a:r>
            <a:endParaRPr lang="en-SG" b="1" dirty="0">
              <a:latin typeface="Arial Narrow" panose="020B0606020202030204" pitchFamily="34" charset="0"/>
            </a:endParaRPr>
          </a:p>
          <a:p>
            <a:endParaRPr lang="en-US" altLang="en-US" sz="2400" kern="0" dirty="0">
              <a:solidFill>
                <a:schemeClr val="tx1"/>
              </a:solidFill>
            </a:endParaRPr>
          </a:p>
          <a:p>
            <a:endParaRPr lang="en-US" altLang="en-US" sz="2400" kern="0" dirty="0">
              <a:solidFill>
                <a:schemeClr val="tx1"/>
              </a:solidFill>
            </a:endParaRPr>
          </a:p>
          <a:p>
            <a:endParaRPr lang="en-US" altLang="en-US" kern="0" dirty="0"/>
          </a:p>
        </p:txBody>
      </p:sp>
      <p:grpSp>
        <p:nvGrpSpPr>
          <p:cNvPr id="8" name="Group 7"/>
          <p:cNvGrpSpPr/>
          <p:nvPr/>
        </p:nvGrpSpPr>
        <p:grpSpPr>
          <a:xfrm>
            <a:off x="5257799" y="3505200"/>
            <a:ext cx="3581401" cy="1645977"/>
            <a:chOff x="5333999" y="3362266"/>
            <a:chExt cx="3581401" cy="1645977"/>
          </a:xfrm>
        </p:grpSpPr>
        <p:grpSp>
          <p:nvGrpSpPr>
            <p:cNvPr id="9" name="Group 8"/>
            <p:cNvGrpSpPr/>
            <p:nvPr/>
          </p:nvGrpSpPr>
          <p:grpSpPr>
            <a:xfrm>
              <a:off x="5333999" y="3962400"/>
              <a:ext cx="3581401" cy="1045843"/>
              <a:chOff x="5333999" y="3962400"/>
              <a:chExt cx="3581401" cy="1045843"/>
            </a:xfrm>
          </p:grpSpPr>
          <p:grpSp>
            <p:nvGrpSpPr>
              <p:cNvPr id="11" name="Group 10"/>
              <p:cNvGrpSpPr/>
              <p:nvPr/>
            </p:nvGrpSpPr>
            <p:grpSpPr>
              <a:xfrm>
                <a:off x="5867400" y="3962400"/>
                <a:ext cx="3048000" cy="400110"/>
                <a:chOff x="5867400" y="3962400"/>
                <a:chExt cx="3048000" cy="400110"/>
              </a:xfrm>
            </p:grpSpPr>
            <p:sp>
              <p:nvSpPr>
                <p:cNvPr id="22" name="TextBox 21"/>
                <p:cNvSpPr txBox="1"/>
                <p:nvPr/>
              </p:nvSpPr>
              <p:spPr>
                <a:xfrm>
                  <a:off x="5867400" y="3962400"/>
                  <a:ext cx="762000" cy="400110"/>
                </a:xfrm>
                <a:prstGeom prst="rect">
                  <a:avLst/>
                </a:prstGeom>
                <a:solidFill>
                  <a:srgbClr val="CCECFF"/>
                </a:solidFill>
                <a:ln>
                  <a:solidFill>
                    <a:schemeClr val="bg1">
                      <a:lumMod val="50000"/>
                    </a:schemeClr>
                  </a:solidFill>
                </a:ln>
              </p:spPr>
              <p:txBody>
                <a:bodyPr wrap="square" rtlCol="0">
                  <a:spAutoFit/>
                </a:bodyPr>
                <a:lstStyle/>
                <a:p>
                  <a:pPr algn="ctr"/>
                  <a:r>
                    <a:rPr lang="en-US" sz="2000" b="1" dirty="0">
                      <a:latin typeface="Arial Narrow" panose="020B0606020202030204" pitchFamily="34" charset="0"/>
                    </a:rPr>
                    <a:t>Peter</a:t>
                  </a:r>
                  <a:endParaRPr lang="en-SG" sz="2000" b="1" dirty="0">
                    <a:latin typeface="Arial Narrow" panose="020B0606020202030204" pitchFamily="34" charset="0"/>
                  </a:endParaRPr>
                </a:p>
              </p:txBody>
            </p:sp>
            <p:sp>
              <p:nvSpPr>
                <p:cNvPr id="23" name="TextBox 22"/>
                <p:cNvSpPr txBox="1"/>
                <p:nvPr/>
              </p:nvSpPr>
              <p:spPr>
                <a:xfrm>
                  <a:off x="6629400" y="3962400"/>
                  <a:ext cx="762000" cy="400110"/>
                </a:xfrm>
                <a:prstGeom prst="rect">
                  <a:avLst/>
                </a:prstGeom>
                <a:solidFill>
                  <a:srgbClr val="CCECFF"/>
                </a:solidFill>
                <a:ln>
                  <a:solidFill>
                    <a:schemeClr val="bg1">
                      <a:lumMod val="50000"/>
                    </a:schemeClr>
                  </a:solidFill>
                </a:ln>
              </p:spPr>
              <p:txBody>
                <a:bodyPr wrap="square" rtlCol="0">
                  <a:spAutoFit/>
                </a:bodyPr>
                <a:lstStyle/>
                <a:p>
                  <a:pPr algn="ctr"/>
                  <a:r>
                    <a:rPr lang="en-US" sz="2000" b="1" dirty="0">
                      <a:latin typeface="Arial Narrow" panose="020B0606020202030204" pitchFamily="34" charset="0"/>
                    </a:rPr>
                    <a:t>John</a:t>
                  </a:r>
                  <a:endParaRPr lang="en-SG" sz="2000" b="1" dirty="0">
                    <a:latin typeface="Arial Narrow" panose="020B0606020202030204" pitchFamily="34" charset="0"/>
                  </a:endParaRPr>
                </a:p>
              </p:txBody>
            </p:sp>
            <p:sp>
              <p:nvSpPr>
                <p:cNvPr id="24" name="TextBox 23"/>
                <p:cNvSpPr txBox="1"/>
                <p:nvPr/>
              </p:nvSpPr>
              <p:spPr>
                <a:xfrm>
                  <a:off x="7391400" y="3962400"/>
                  <a:ext cx="762000" cy="400110"/>
                </a:xfrm>
                <a:prstGeom prst="rect">
                  <a:avLst/>
                </a:prstGeom>
                <a:solidFill>
                  <a:srgbClr val="CCECFF"/>
                </a:solidFill>
                <a:ln>
                  <a:solidFill>
                    <a:schemeClr val="bg1">
                      <a:lumMod val="50000"/>
                    </a:schemeClr>
                  </a:solidFill>
                </a:ln>
              </p:spPr>
              <p:txBody>
                <a:bodyPr wrap="square" rtlCol="0">
                  <a:spAutoFit/>
                </a:bodyPr>
                <a:lstStyle/>
                <a:p>
                  <a:pPr algn="ctr"/>
                  <a:r>
                    <a:rPr lang="en-US" sz="2000" b="1" dirty="0">
                      <a:latin typeface="Arial Narrow" panose="020B0606020202030204" pitchFamily="34" charset="0"/>
                    </a:rPr>
                    <a:t>Mary</a:t>
                  </a:r>
                  <a:endParaRPr lang="en-SG" sz="2000" b="1" dirty="0">
                    <a:latin typeface="Arial Narrow" panose="020B0606020202030204" pitchFamily="34" charset="0"/>
                  </a:endParaRPr>
                </a:p>
              </p:txBody>
            </p:sp>
            <p:sp>
              <p:nvSpPr>
                <p:cNvPr id="25" name="TextBox 24"/>
                <p:cNvSpPr txBox="1"/>
                <p:nvPr/>
              </p:nvSpPr>
              <p:spPr>
                <a:xfrm>
                  <a:off x="8153400" y="3962400"/>
                  <a:ext cx="762000" cy="400110"/>
                </a:xfrm>
                <a:prstGeom prst="rect">
                  <a:avLst/>
                </a:prstGeom>
                <a:solidFill>
                  <a:srgbClr val="CCECFF"/>
                </a:solidFill>
                <a:ln>
                  <a:solidFill>
                    <a:schemeClr val="bg1">
                      <a:lumMod val="50000"/>
                    </a:schemeClr>
                  </a:solidFill>
                </a:ln>
              </p:spPr>
              <p:txBody>
                <a:bodyPr wrap="square" rtlCol="0">
                  <a:spAutoFit/>
                </a:bodyPr>
                <a:lstStyle/>
                <a:p>
                  <a:pPr algn="ctr"/>
                  <a:r>
                    <a:rPr lang="en-US" sz="2000" b="1" dirty="0">
                      <a:latin typeface="Arial Narrow" panose="020B0606020202030204" pitchFamily="34" charset="0"/>
                    </a:rPr>
                    <a:t>David</a:t>
                  </a:r>
                  <a:endParaRPr lang="en-SG" sz="2000" b="1" dirty="0">
                    <a:latin typeface="Arial Narrow" panose="020B0606020202030204" pitchFamily="34" charset="0"/>
                  </a:endParaRPr>
                </a:p>
              </p:txBody>
            </p:sp>
          </p:grpSp>
          <p:grpSp>
            <p:nvGrpSpPr>
              <p:cNvPr id="12" name="Group 11"/>
              <p:cNvGrpSpPr/>
              <p:nvPr/>
            </p:nvGrpSpPr>
            <p:grpSpPr>
              <a:xfrm>
                <a:off x="5867400" y="4629090"/>
                <a:ext cx="3048000" cy="369332"/>
                <a:chOff x="5867400" y="4629090"/>
                <a:chExt cx="3048000" cy="369332"/>
              </a:xfrm>
            </p:grpSpPr>
            <p:sp>
              <p:nvSpPr>
                <p:cNvPr id="18" name="TextBox 17"/>
                <p:cNvSpPr txBox="1"/>
                <p:nvPr/>
              </p:nvSpPr>
              <p:spPr>
                <a:xfrm>
                  <a:off x="5867400" y="4629090"/>
                  <a:ext cx="762000" cy="369332"/>
                </a:xfrm>
                <a:prstGeom prst="rect">
                  <a:avLst/>
                </a:prstGeom>
                <a:noFill/>
                <a:ln>
                  <a:noFill/>
                </a:ln>
              </p:spPr>
              <p:txBody>
                <a:bodyPr wrap="square" rtlCol="0">
                  <a:spAutoFit/>
                </a:bodyPr>
                <a:lstStyle/>
                <a:p>
                  <a:pPr algn="ctr"/>
                  <a:r>
                    <a:rPr lang="en-US" sz="1800" dirty="0">
                      <a:latin typeface="Arial Narrow" panose="020B0606020202030204" pitchFamily="34" charset="0"/>
                    </a:rPr>
                    <a:t>0</a:t>
                  </a:r>
                  <a:endParaRPr lang="en-SG" sz="1800" dirty="0">
                    <a:latin typeface="Arial Narrow" panose="020B0606020202030204" pitchFamily="34" charset="0"/>
                  </a:endParaRPr>
                </a:p>
              </p:txBody>
            </p:sp>
            <p:sp>
              <p:nvSpPr>
                <p:cNvPr id="19" name="TextBox 18"/>
                <p:cNvSpPr txBox="1"/>
                <p:nvPr/>
              </p:nvSpPr>
              <p:spPr>
                <a:xfrm>
                  <a:off x="6629400" y="4629090"/>
                  <a:ext cx="762000" cy="369332"/>
                </a:xfrm>
                <a:prstGeom prst="rect">
                  <a:avLst/>
                </a:prstGeom>
                <a:noFill/>
                <a:ln>
                  <a:noFill/>
                </a:ln>
              </p:spPr>
              <p:txBody>
                <a:bodyPr wrap="square" rtlCol="0">
                  <a:spAutoFit/>
                </a:bodyPr>
                <a:lstStyle/>
                <a:p>
                  <a:pPr algn="ctr"/>
                  <a:r>
                    <a:rPr lang="en-US" sz="1800" dirty="0">
                      <a:latin typeface="Arial Narrow" panose="020B0606020202030204" pitchFamily="34" charset="0"/>
                    </a:rPr>
                    <a:t>1</a:t>
                  </a:r>
                  <a:endParaRPr lang="en-SG" sz="1800" dirty="0">
                    <a:latin typeface="Arial Narrow" panose="020B0606020202030204" pitchFamily="34" charset="0"/>
                  </a:endParaRPr>
                </a:p>
              </p:txBody>
            </p:sp>
            <p:sp>
              <p:nvSpPr>
                <p:cNvPr id="20" name="TextBox 19"/>
                <p:cNvSpPr txBox="1"/>
                <p:nvPr/>
              </p:nvSpPr>
              <p:spPr>
                <a:xfrm>
                  <a:off x="7391400" y="4629090"/>
                  <a:ext cx="762000" cy="369332"/>
                </a:xfrm>
                <a:prstGeom prst="rect">
                  <a:avLst/>
                </a:prstGeom>
                <a:noFill/>
                <a:ln>
                  <a:noFill/>
                </a:ln>
              </p:spPr>
              <p:txBody>
                <a:bodyPr wrap="square" rtlCol="0">
                  <a:spAutoFit/>
                </a:bodyPr>
                <a:lstStyle/>
                <a:p>
                  <a:pPr algn="ctr"/>
                  <a:r>
                    <a:rPr lang="en-US" sz="1800" dirty="0">
                      <a:latin typeface="Arial Narrow" panose="020B0606020202030204" pitchFamily="34" charset="0"/>
                    </a:rPr>
                    <a:t>2</a:t>
                  </a:r>
                  <a:endParaRPr lang="en-SG" sz="1800" dirty="0">
                    <a:latin typeface="Arial Narrow" panose="020B0606020202030204" pitchFamily="34" charset="0"/>
                  </a:endParaRPr>
                </a:p>
              </p:txBody>
            </p:sp>
            <p:sp>
              <p:nvSpPr>
                <p:cNvPr id="21" name="TextBox 20"/>
                <p:cNvSpPr txBox="1"/>
                <p:nvPr/>
              </p:nvSpPr>
              <p:spPr>
                <a:xfrm>
                  <a:off x="8153400" y="4629090"/>
                  <a:ext cx="762000" cy="369332"/>
                </a:xfrm>
                <a:prstGeom prst="rect">
                  <a:avLst/>
                </a:prstGeom>
                <a:noFill/>
                <a:ln>
                  <a:noFill/>
                </a:ln>
              </p:spPr>
              <p:txBody>
                <a:bodyPr wrap="square" rtlCol="0">
                  <a:spAutoFit/>
                </a:bodyPr>
                <a:lstStyle/>
                <a:p>
                  <a:pPr algn="ctr"/>
                  <a:r>
                    <a:rPr lang="en-US" sz="1800" dirty="0">
                      <a:latin typeface="Arial Narrow" panose="020B0606020202030204" pitchFamily="34" charset="0"/>
                    </a:rPr>
                    <a:t>3</a:t>
                  </a:r>
                  <a:endParaRPr lang="en-SG" sz="1800" dirty="0">
                    <a:latin typeface="Arial Narrow" panose="020B0606020202030204" pitchFamily="34" charset="0"/>
                  </a:endParaRPr>
                </a:p>
              </p:txBody>
            </p:sp>
          </p:grpSp>
          <p:cxnSp>
            <p:nvCxnSpPr>
              <p:cNvPr id="13" name="Straight Arrow Connector 12"/>
              <p:cNvCxnSpPr>
                <a:stCxn id="22" idx="2"/>
                <a:endCxn id="18" idx="0"/>
              </p:cNvCxnSpPr>
              <p:nvPr/>
            </p:nvCxnSpPr>
            <p:spPr bwMode="auto">
              <a:xfrm>
                <a:off x="6248400" y="4362510"/>
                <a:ext cx="0" cy="266580"/>
              </a:xfrm>
              <a:prstGeom prst="straightConnector1">
                <a:avLst/>
              </a:prstGeom>
              <a:solidFill>
                <a:schemeClr val="accent1"/>
              </a:solidFill>
              <a:ln w="12700" cap="flat" cmpd="sng" algn="ctr">
                <a:solidFill>
                  <a:schemeClr val="tx1"/>
                </a:solidFill>
                <a:prstDash val="solid"/>
                <a:round/>
                <a:headEnd type="triangle" w="med" len="med"/>
                <a:tailEnd type="none" w="med" len="med"/>
              </a:ln>
              <a:effectLst/>
            </p:spPr>
          </p:cxnSp>
          <p:cxnSp>
            <p:nvCxnSpPr>
              <p:cNvPr id="14" name="Straight Arrow Connector 13"/>
              <p:cNvCxnSpPr/>
              <p:nvPr/>
            </p:nvCxnSpPr>
            <p:spPr bwMode="auto">
              <a:xfrm>
                <a:off x="7010400" y="4343400"/>
                <a:ext cx="0" cy="266580"/>
              </a:xfrm>
              <a:prstGeom prst="straightConnector1">
                <a:avLst/>
              </a:prstGeom>
              <a:solidFill>
                <a:schemeClr val="accent1"/>
              </a:solidFill>
              <a:ln w="12700" cap="flat" cmpd="sng" algn="ctr">
                <a:solidFill>
                  <a:schemeClr val="tx1"/>
                </a:solidFill>
                <a:prstDash val="solid"/>
                <a:round/>
                <a:headEnd type="triangle" w="med" len="med"/>
                <a:tailEnd type="none" w="med" len="med"/>
              </a:ln>
              <a:effectLst/>
            </p:spPr>
          </p:cxnSp>
          <p:cxnSp>
            <p:nvCxnSpPr>
              <p:cNvPr id="15" name="Straight Arrow Connector 14"/>
              <p:cNvCxnSpPr/>
              <p:nvPr/>
            </p:nvCxnSpPr>
            <p:spPr bwMode="auto">
              <a:xfrm>
                <a:off x="7772400" y="4343400"/>
                <a:ext cx="0" cy="266580"/>
              </a:xfrm>
              <a:prstGeom prst="straightConnector1">
                <a:avLst/>
              </a:prstGeom>
              <a:solidFill>
                <a:schemeClr val="accent1"/>
              </a:solidFill>
              <a:ln w="12700" cap="flat" cmpd="sng" algn="ctr">
                <a:solidFill>
                  <a:schemeClr val="tx1"/>
                </a:solidFill>
                <a:prstDash val="solid"/>
                <a:round/>
                <a:headEnd type="triangle" w="med" len="med"/>
                <a:tailEnd type="none" w="med" len="med"/>
              </a:ln>
              <a:effectLst/>
            </p:spPr>
          </p:cxnSp>
          <p:cxnSp>
            <p:nvCxnSpPr>
              <p:cNvPr id="16" name="Straight Arrow Connector 15"/>
              <p:cNvCxnSpPr/>
              <p:nvPr/>
            </p:nvCxnSpPr>
            <p:spPr bwMode="auto">
              <a:xfrm>
                <a:off x="8534400" y="4343400"/>
                <a:ext cx="0" cy="266580"/>
              </a:xfrm>
              <a:prstGeom prst="straightConnector1">
                <a:avLst/>
              </a:prstGeom>
              <a:solidFill>
                <a:schemeClr val="accent1"/>
              </a:solidFill>
              <a:ln w="12700" cap="flat" cmpd="sng" algn="ctr">
                <a:solidFill>
                  <a:schemeClr val="tx1"/>
                </a:solidFill>
                <a:prstDash val="solid"/>
                <a:round/>
                <a:headEnd type="triangle" w="med" len="med"/>
                <a:tailEnd type="none" w="med" len="med"/>
              </a:ln>
              <a:effectLst/>
            </p:spPr>
          </p:cxnSp>
          <p:sp>
            <p:nvSpPr>
              <p:cNvPr id="17" name="TextBox 16"/>
              <p:cNvSpPr txBox="1"/>
              <p:nvPr/>
            </p:nvSpPr>
            <p:spPr>
              <a:xfrm>
                <a:off x="5333999" y="4608133"/>
                <a:ext cx="761999" cy="400110"/>
              </a:xfrm>
              <a:prstGeom prst="rect">
                <a:avLst/>
              </a:prstGeom>
              <a:noFill/>
            </p:spPr>
            <p:txBody>
              <a:bodyPr wrap="square" rtlCol="0">
                <a:spAutoFit/>
              </a:bodyPr>
              <a:lstStyle/>
              <a:p>
                <a:r>
                  <a:rPr lang="en-US" sz="2000" dirty="0">
                    <a:solidFill>
                      <a:srgbClr val="0000FF"/>
                    </a:solidFill>
                    <a:latin typeface="Arial Narrow" panose="020B0606020202030204" pitchFamily="34" charset="0"/>
                  </a:rPr>
                  <a:t>Index</a:t>
                </a:r>
                <a:endParaRPr lang="en-SG" dirty="0">
                  <a:solidFill>
                    <a:srgbClr val="0000FF"/>
                  </a:solidFill>
                  <a:latin typeface="Arial Narrow" panose="020B0606020202030204" pitchFamily="34" charset="0"/>
                </a:endParaRPr>
              </a:p>
            </p:txBody>
          </p:sp>
        </p:grpSp>
        <p:sp>
          <p:nvSpPr>
            <p:cNvPr id="10" name="TextBox 9"/>
            <p:cNvSpPr txBox="1"/>
            <p:nvPr/>
          </p:nvSpPr>
          <p:spPr>
            <a:xfrm>
              <a:off x="6124576" y="3362266"/>
              <a:ext cx="1876424" cy="457200"/>
            </a:xfrm>
            <a:prstGeom prst="rect">
              <a:avLst/>
            </a:prstGeom>
            <a:noFill/>
          </p:spPr>
          <p:txBody>
            <a:bodyPr wrap="square" rtlCol="0">
              <a:spAutoFit/>
            </a:bodyPr>
            <a:lstStyle/>
            <a:p>
              <a:r>
                <a:rPr lang="en-US" b="1" dirty="0">
                  <a:solidFill>
                    <a:srgbClr val="0033CC"/>
                  </a:solidFill>
                  <a:latin typeface="+mn-lt"/>
                </a:rPr>
                <a:t>list friends</a:t>
              </a:r>
              <a:endParaRPr lang="en-SG" b="1" dirty="0">
                <a:solidFill>
                  <a:srgbClr val="0033CC"/>
                </a:solidFill>
                <a:latin typeface="+mn-lt"/>
              </a:endParaRPr>
            </a:p>
          </p:txBody>
        </p:sp>
      </p:grpSp>
      <p:grpSp>
        <p:nvGrpSpPr>
          <p:cNvPr id="26" name="Group 25"/>
          <p:cNvGrpSpPr/>
          <p:nvPr/>
        </p:nvGrpSpPr>
        <p:grpSpPr>
          <a:xfrm>
            <a:off x="5486400" y="1270545"/>
            <a:ext cx="2819400" cy="1830258"/>
            <a:chOff x="5562600" y="1127611"/>
            <a:chExt cx="2819400" cy="1830258"/>
          </a:xfrm>
        </p:grpSpPr>
        <p:grpSp>
          <p:nvGrpSpPr>
            <p:cNvPr id="27" name="Group 26"/>
            <p:cNvGrpSpPr/>
            <p:nvPr/>
          </p:nvGrpSpPr>
          <p:grpSpPr>
            <a:xfrm>
              <a:off x="5562600" y="1752600"/>
              <a:ext cx="2819400" cy="1205269"/>
              <a:chOff x="5562600" y="1752600"/>
              <a:chExt cx="2819400" cy="1205269"/>
            </a:xfrm>
          </p:grpSpPr>
          <p:grpSp>
            <p:nvGrpSpPr>
              <p:cNvPr id="29" name="Group 28"/>
              <p:cNvGrpSpPr/>
              <p:nvPr/>
            </p:nvGrpSpPr>
            <p:grpSpPr>
              <a:xfrm>
                <a:off x="6477000" y="1752600"/>
                <a:ext cx="1905000" cy="1203067"/>
                <a:chOff x="5638800" y="1752600"/>
                <a:chExt cx="1905000" cy="1203067"/>
              </a:xfrm>
            </p:grpSpPr>
            <p:sp>
              <p:nvSpPr>
                <p:cNvPr id="31" name="TextBox 30"/>
                <p:cNvSpPr txBox="1"/>
                <p:nvPr/>
              </p:nvSpPr>
              <p:spPr>
                <a:xfrm>
                  <a:off x="5638800" y="1752600"/>
                  <a:ext cx="381000" cy="461665"/>
                </a:xfrm>
                <a:prstGeom prst="rect">
                  <a:avLst/>
                </a:prstGeom>
                <a:solidFill>
                  <a:srgbClr val="CCECFF"/>
                </a:solidFill>
                <a:ln>
                  <a:solidFill>
                    <a:schemeClr val="bg1">
                      <a:lumMod val="50000"/>
                    </a:schemeClr>
                  </a:solidFill>
                </a:ln>
              </p:spPr>
              <p:txBody>
                <a:bodyPr wrap="square" rtlCol="0">
                  <a:spAutoFit/>
                </a:bodyPr>
                <a:lstStyle/>
                <a:p>
                  <a:r>
                    <a:rPr lang="en-US" dirty="0"/>
                    <a:t>P</a:t>
                  </a:r>
                  <a:endParaRPr lang="en-SG" dirty="0"/>
                </a:p>
              </p:txBody>
            </p:sp>
            <p:sp>
              <p:nvSpPr>
                <p:cNvPr id="32" name="TextBox 31"/>
                <p:cNvSpPr txBox="1"/>
                <p:nvPr/>
              </p:nvSpPr>
              <p:spPr>
                <a:xfrm>
                  <a:off x="6019800" y="1752600"/>
                  <a:ext cx="381000" cy="461665"/>
                </a:xfrm>
                <a:prstGeom prst="rect">
                  <a:avLst/>
                </a:prstGeom>
                <a:solidFill>
                  <a:srgbClr val="CCECFF"/>
                </a:solidFill>
                <a:ln>
                  <a:solidFill>
                    <a:schemeClr val="bg1">
                      <a:lumMod val="50000"/>
                    </a:schemeClr>
                  </a:solidFill>
                </a:ln>
              </p:spPr>
              <p:txBody>
                <a:bodyPr wrap="square" rtlCol="0">
                  <a:spAutoFit/>
                </a:bodyPr>
                <a:lstStyle/>
                <a:p>
                  <a:r>
                    <a:rPr lang="en-US" dirty="0"/>
                    <a:t>e</a:t>
                  </a:r>
                  <a:endParaRPr lang="en-SG" dirty="0"/>
                </a:p>
              </p:txBody>
            </p:sp>
            <p:sp>
              <p:nvSpPr>
                <p:cNvPr id="33" name="TextBox 32"/>
                <p:cNvSpPr txBox="1"/>
                <p:nvPr/>
              </p:nvSpPr>
              <p:spPr>
                <a:xfrm>
                  <a:off x="6400800" y="1752600"/>
                  <a:ext cx="381000" cy="461665"/>
                </a:xfrm>
                <a:prstGeom prst="rect">
                  <a:avLst/>
                </a:prstGeom>
                <a:solidFill>
                  <a:srgbClr val="CCECFF"/>
                </a:solidFill>
                <a:ln>
                  <a:solidFill>
                    <a:schemeClr val="bg1">
                      <a:lumMod val="50000"/>
                    </a:schemeClr>
                  </a:solidFill>
                </a:ln>
              </p:spPr>
              <p:txBody>
                <a:bodyPr wrap="square" rtlCol="0">
                  <a:spAutoFit/>
                </a:bodyPr>
                <a:lstStyle/>
                <a:p>
                  <a:r>
                    <a:rPr lang="en-US" dirty="0"/>
                    <a:t>t</a:t>
                  </a:r>
                  <a:endParaRPr lang="en-SG" dirty="0"/>
                </a:p>
              </p:txBody>
            </p:sp>
            <p:sp>
              <p:nvSpPr>
                <p:cNvPr id="34" name="TextBox 33"/>
                <p:cNvSpPr txBox="1"/>
                <p:nvPr/>
              </p:nvSpPr>
              <p:spPr>
                <a:xfrm>
                  <a:off x="6781800" y="1752600"/>
                  <a:ext cx="381000" cy="461665"/>
                </a:xfrm>
                <a:prstGeom prst="rect">
                  <a:avLst/>
                </a:prstGeom>
                <a:solidFill>
                  <a:srgbClr val="CCECFF"/>
                </a:solidFill>
                <a:ln>
                  <a:solidFill>
                    <a:schemeClr val="bg1">
                      <a:lumMod val="50000"/>
                    </a:schemeClr>
                  </a:solidFill>
                </a:ln>
              </p:spPr>
              <p:txBody>
                <a:bodyPr wrap="square" rtlCol="0">
                  <a:spAutoFit/>
                </a:bodyPr>
                <a:lstStyle/>
                <a:p>
                  <a:r>
                    <a:rPr lang="en-US" dirty="0"/>
                    <a:t>e</a:t>
                  </a:r>
                  <a:endParaRPr lang="en-SG" dirty="0"/>
                </a:p>
              </p:txBody>
            </p:sp>
            <p:sp>
              <p:nvSpPr>
                <p:cNvPr id="35" name="TextBox 34"/>
                <p:cNvSpPr txBox="1"/>
                <p:nvPr/>
              </p:nvSpPr>
              <p:spPr>
                <a:xfrm>
                  <a:off x="7162800" y="1752600"/>
                  <a:ext cx="381000" cy="461665"/>
                </a:xfrm>
                <a:prstGeom prst="rect">
                  <a:avLst/>
                </a:prstGeom>
                <a:solidFill>
                  <a:srgbClr val="CCECFF"/>
                </a:solidFill>
                <a:ln>
                  <a:solidFill>
                    <a:schemeClr val="bg1">
                      <a:lumMod val="50000"/>
                    </a:schemeClr>
                  </a:solidFill>
                </a:ln>
              </p:spPr>
              <p:txBody>
                <a:bodyPr wrap="square" rtlCol="0">
                  <a:spAutoFit/>
                </a:bodyPr>
                <a:lstStyle/>
                <a:p>
                  <a:r>
                    <a:rPr lang="en-US" dirty="0"/>
                    <a:t>r</a:t>
                  </a:r>
                  <a:endParaRPr lang="en-SG" dirty="0"/>
                </a:p>
              </p:txBody>
            </p:sp>
            <p:cxnSp>
              <p:nvCxnSpPr>
                <p:cNvPr id="36" name="Straight Arrow Connector 35"/>
                <p:cNvCxnSpPr/>
                <p:nvPr/>
              </p:nvCxnSpPr>
              <p:spPr bwMode="auto">
                <a:xfrm>
                  <a:off x="5834064" y="2214265"/>
                  <a:ext cx="0" cy="376535"/>
                </a:xfrm>
                <a:prstGeom prst="straightConnector1">
                  <a:avLst/>
                </a:prstGeom>
                <a:solidFill>
                  <a:schemeClr val="accent1"/>
                </a:solidFill>
                <a:ln w="12700" cap="flat" cmpd="sng" algn="ctr">
                  <a:solidFill>
                    <a:schemeClr val="tx1"/>
                  </a:solidFill>
                  <a:prstDash val="solid"/>
                  <a:round/>
                  <a:headEnd type="triangle" w="med" len="med"/>
                  <a:tailEnd type="none" w="med" len="med"/>
                </a:ln>
                <a:effectLst/>
              </p:spPr>
            </p:cxnSp>
            <p:sp>
              <p:nvSpPr>
                <p:cNvPr id="37" name="TextBox 36"/>
                <p:cNvSpPr txBox="1"/>
                <p:nvPr/>
              </p:nvSpPr>
              <p:spPr>
                <a:xfrm>
                  <a:off x="5638800" y="2586335"/>
                  <a:ext cx="381000" cy="369332"/>
                </a:xfrm>
                <a:prstGeom prst="rect">
                  <a:avLst/>
                </a:prstGeom>
                <a:noFill/>
                <a:ln>
                  <a:noFill/>
                </a:ln>
              </p:spPr>
              <p:txBody>
                <a:bodyPr wrap="square" rtlCol="0">
                  <a:spAutoFit/>
                </a:bodyPr>
                <a:lstStyle/>
                <a:p>
                  <a:pPr algn="ctr"/>
                  <a:r>
                    <a:rPr lang="en-US" sz="1800" dirty="0">
                      <a:latin typeface="Arial Narrow" panose="020B0606020202030204" pitchFamily="34" charset="0"/>
                    </a:rPr>
                    <a:t>0</a:t>
                  </a:r>
                  <a:endParaRPr lang="en-SG" sz="1800" dirty="0">
                    <a:latin typeface="Arial Narrow" panose="020B0606020202030204" pitchFamily="34" charset="0"/>
                  </a:endParaRPr>
                </a:p>
              </p:txBody>
            </p:sp>
            <p:sp>
              <p:nvSpPr>
                <p:cNvPr id="38" name="TextBox 37"/>
                <p:cNvSpPr txBox="1"/>
                <p:nvPr/>
              </p:nvSpPr>
              <p:spPr>
                <a:xfrm>
                  <a:off x="6019800" y="2586335"/>
                  <a:ext cx="381000" cy="369332"/>
                </a:xfrm>
                <a:prstGeom prst="rect">
                  <a:avLst/>
                </a:prstGeom>
                <a:noFill/>
                <a:ln>
                  <a:noFill/>
                </a:ln>
              </p:spPr>
              <p:txBody>
                <a:bodyPr wrap="square" rtlCol="0">
                  <a:spAutoFit/>
                </a:bodyPr>
                <a:lstStyle/>
                <a:p>
                  <a:pPr algn="ctr"/>
                  <a:r>
                    <a:rPr lang="en-US" sz="1800" dirty="0">
                      <a:latin typeface="Arial Narrow" panose="020B0606020202030204" pitchFamily="34" charset="0"/>
                    </a:rPr>
                    <a:t>1</a:t>
                  </a:r>
                  <a:endParaRPr lang="en-SG" sz="1800" dirty="0">
                    <a:latin typeface="Arial Narrow" panose="020B0606020202030204" pitchFamily="34" charset="0"/>
                  </a:endParaRPr>
                </a:p>
              </p:txBody>
            </p:sp>
            <p:sp>
              <p:nvSpPr>
                <p:cNvPr id="39" name="TextBox 38"/>
                <p:cNvSpPr txBox="1"/>
                <p:nvPr/>
              </p:nvSpPr>
              <p:spPr>
                <a:xfrm>
                  <a:off x="6400800" y="2586335"/>
                  <a:ext cx="381000" cy="369332"/>
                </a:xfrm>
                <a:prstGeom prst="rect">
                  <a:avLst/>
                </a:prstGeom>
                <a:noFill/>
                <a:ln>
                  <a:noFill/>
                </a:ln>
              </p:spPr>
              <p:txBody>
                <a:bodyPr wrap="square" rtlCol="0">
                  <a:spAutoFit/>
                </a:bodyPr>
                <a:lstStyle/>
                <a:p>
                  <a:pPr algn="ctr"/>
                  <a:r>
                    <a:rPr lang="en-US" sz="1800" dirty="0">
                      <a:latin typeface="Arial Narrow" panose="020B0606020202030204" pitchFamily="34" charset="0"/>
                    </a:rPr>
                    <a:t>2</a:t>
                  </a:r>
                  <a:endParaRPr lang="en-SG" sz="1800" dirty="0">
                    <a:latin typeface="Arial Narrow" panose="020B0606020202030204" pitchFamily="34" charset="0"/>
                  </a:endParaRPr>
                </a:p>
              </p:txBody>
            </p:sp>
            <p:sp>
              <p:nvSpPr>
                <p:cNvPr id="40" name="TextBox 39"/>
                <p:cNvSpPr txBox="1"/>
                <p:nvPr/>
              </p:nvSpPr>
              <p:spPr>
                <a:xfrm>
                  <a:off x="6781800" y="2586335"/>
                  <a:ext cx="381000" cy="369332"/>
                </a:xfrm>
                <a:prstGeom prst="rect">
                  <a:avLst/>
                </a:prstGeom>
                <a:noFill/>
                <a:ln>
                  <a:noFill/>
                </a:ln>
              </p:spPr>
              <p:txBody>
                <a:bodyPr wrap="square" rtlCol="0">
                  <a:spAutoFit/>
                </a:bodyPr>
                <a:lstStyle/>
                <a:p>
                  <a:pPr algn="ctr"/>
                  <a:r>
                    <a:rPr lang="en-US" sz="1800" dirty="0">
                      <a:latin typeface="Arial Narrow" panose="020B0606020202030204" pitchFamily="34" charset="0"/>
                    </a:rPr>
                    <a:t>3</a:t>
                  </a:r>
                  <a:endParaRPr lang="en-SG" sz="1800" dirty="0">
                    <a:latin typeface="Arial Narrow" panose="020B0606020202030204" pitchFamily="34" charset="0"/>
                  </a:endParaRPr>
                </a:p>
              </p:txBody>
            </p:sp>
            <p:sp>
              <p:nvSpPr>
                <p:cNvPr id="41" name="TextBox 40"/>
                <p:cNvSpPr txBox="1"/>
                <p:nvPr/>
              </p:nvSpPr>
              <p:spPr>
                <a:xfrm>
                  <a:off x="7162800" y="2586335"/>
                  <a:ext cx="381000" cy="369332"/>
                </a:xfrm>
                <a:prstGeom prst="rect">
                  <a:avLst/>
                </a:prstGeom>
                <a:noFill/>
                <a:ln>
                  <a:noFill/>
                </a:ln>
              </p:spPr>
              <p:txBody>
                <a:bodyPr wrap="square" rtlCol="0">
                  <a:spAutoFit/>
                </a:bodyPr>
                <a:lstStyle/>
                <a:p>
                  <a:pPr algn="ctr"/>
                  <a:r>
                    <a:rPr lang="en-US" sz="1800" dirty="0">
                      <a:latin typeface="Arial Narrow" panose="020B0606020202030204" pitchFamily="34" charset="0"/>
                    </a:rPr>
                    <a:t>4</a:t>
                  </a:r>
                  <a:endParaRPr lang="en-SG" sz="1800" dirty="0">
                    <a:latin typeface="Arial Narrow" panose="020B0606020202030204" pitchFamily="34" charset="0"/>
                  </a:endParaRPr>
                </a:p>
              </p:txBody>
            </p:sp>
            <p:cxnSp>
              <p:nvCxnSpPr>
                <p:cNvPr id="42" name="Straight Arrow Connector 41"/>
                <p:cNvCxnSpPr/>
                <p:nvPr/>
              </p:nvCxnSpPr>
              <p:spPr bwMode="auto">
                <a:xfrm>
                  <a:off x="6205536" y="2209800"/>
                  <a:ext cx="0" cy="376535"/>
                </a:xfrm>
                <a:prstGeom prst="straightConnector1">
                  <a:avLst/>
                </a:prstGeom>
                <a:solidFill>
                  <a:schemeClr val="accent1"/>
                </a:solidFill>
                <a:ln w="12700" cap="flat" cmpd="sng" algn="ctr">
                  <a:solidFill>
                    <a:schemeClr val="tx1"/>
                  </a:solidFill>
                  <a:prstDash val="solid"/>
                  <a:round/>
                  <a:headEnd type="triangle" w="med" len="med"/>
                  <a:tailEnd type="none" w="med" len="med"/>
                </a:ln>
                <a:effectLst/>
              </p:spPr>
            </p:cxnSp>
            <p:cxnSp>
              <p:nvCxnSpPr>
                <p:cNvPr id="43" name="Straight Arrow Connector 42"/>
                <p:cNvCxnSpPr/>
                <p:nvPr/>
              </p:nvCxnSpPr>
              <p:spPr bwMode="auto">
                <a:xfrm>
                  <a:off x="6600824" y="2209800"/>
                  <a:ext cx="0" cy="376535"/>
                </a:xfrm>
                <a:prstGeom prst="straightConnector1">
                  <a:avLst/>
                </a:prstGeom>
                <a:solidFill>
                  <a:schemeClr val="accent1"/>
                </a:solidFill>
                <a:ln w="12700" cap="flat" cmpd="sng" algn="ctr">
                  <a:solidFill>
                    <a:schemeClr val="tx1"/>
                  </a:solidFill>
                  <a:prstDash val="solid"/>
                  <a:round/>
                  <a:headEnd type="triangle" w="med" len="med"/>
                  <a:tailEnd type="none" w="med" len="med"/>
                </a:ln>
                <a:effectLst/>
              </p:spPr>
            </p:cxnSp>
            <p:cxnSp>
              <p:nvCxnSpPr>
                <p:cNvPr id="44" name="Straight Arrow Connector 43"/>
                <p:cNvCxnSpPr/>
                <p:nvPr/>
              </p:nvCxnSpPr>
              <p:spPr bwMode="auto">
                <a:xfrm>
                  <a:off x="6967536" y="2209800"/>
                  <a:ext cx="0" cy="376535"/>
                </a:xfrm>
                <a:prstGeom prst="straightConnector1">
                  <a:avLst/>
                </a:prstGeom>
                <a:solidFill>
                  <a:schemeClr val="accent1"/>
                </a:solidFill>
                <a:ln w="12700" cap="flat" cmpd="sng" algn="ctr">
                  <a:solidFill>
                    <a:schemeClr val="tx1"/>
                  </a:solidFill>
                  <a:prstDash val="solid"/>
                  <a:round/>
                  <a:headEnd type="triangle" w="med" len="med"/>
                  <a:tailEnd type="none" w="med" len="med"/>
                </a:ln>
                <a:effectLst/>
              </p:spPr>
            </p:cxnSp>
            <p:cxnSp>
              <p:nvCxnSpPr>
                <p:cNvPr id="45" name="Straight Arrow Connector 44"/>
                <p:cNvCxnSpPr/>
                <p:nvPr/>
              </p:nvCxnSpPr>
              <p:spPr bwMode="auto">
                <a:xfrm>
                  <a:off x="7343776" y="2209800"/>
                  <a:ext cx="0" cy="376535"/>
                </a:xfrm>
                <a:prstGeom prst="straightConnector1">
                  <a:avLst/>
                </a:prstGeom>
                <a:solidFill>
                  <a:schemeClr val="accent1"/>
                </a:solidFill>
                <a:ln w="12700" cap="flat" cmpd="sng" algn="ctr">
                  <a:solidFill>
                    <a:schemeClr val="tx1"/>
                  </a:solidFill>
                  <a:prstDash val="solid"/>
                  <a:round/>
                  <a:headEnd type="triangle" w="med" len="med"/>
                  <a:tailEnd type="none" w="med" len="med"/>
                </a:ln>
                <a:effectLst/>
              </p:spPr>
            </p:cxnSp>
          </p:grpSp>
          <p:sp>
            <p:nvSpPr>
              <p:cNvPr id="30" name="TextBox 29"/>
              <p:cNvSpPr txBox="1"/>
              <p:nvPr/>
            </p:nvSpPr>
            <p:spPr>
              <a:xfrm>
                <a:off x="5562600" y="2557759"/>
                <a:ext cx="990600" cy="400110"/>
              </a:xfrm>
              <a:prstGeom prst="rect">
                <a:avLst/>
              </a:prstGeom>
              <a:noFill/>
            </p:spPr>
            <p:txBody>
              <a:bodyPr wrap="square" rtlCol="0">
                <a:spAutoFit/>
              </a:bodyPr>
              <a:lstStyle/>
              <a:p>
                <a:r>
                  <a:rPr lang="en-US" sz="2000" dirty="0">
                    <a:solidFill>
                      <a:srgbClr val="0000FF"/>
                    </a:solidFill>
                    <a:latin typeface="Arial Narrow" panose="020B0606020202030204" pitchFamily="34" charset="0"/>
                  </a:rPr>
                  <a:t>Index</a:t>
                </a:r>
                <a:endParaRPr lang="en-SG" dirty="0">
                  <a:solidFill>
                    <a:srgbClr val="0000FF"/>
                  </a:solidFill>
                  <a:latin typeface="Arial Narrow" panose="020B0606020202030204" pitchFamily="34" charset="0"/>
                </a:endParaRPr>
              </a:p>
            </p:txBody>
          </p:sp>
        </p:grpSp>
        <p:sp>
          <p:nvSpPr>
            <p:cNvPr id="28" name="TextBox 27"/>
            <p:cNvSpPr txBox="1"/>
            <p:nvPr/>
          </p:nvSpPr>
          <p:spPr>
            <a:xfrm>
              <a:off x="6072188" y="1127611"/>
              <a:ext cx="1876424" cy="457200"/>
            </a:xfrm>
            <a:prstGeom prst="rect">
              <a:avLst/>
            </a:prstGeom>
            <a:noFill/>
          </p:spPr>
          <p:txBody>
            <a:bodyPr wrap="square" rtlCol="0">
              <a:spAutoFit/>
            </a:bodyPr>
            <a:lstStyle/>
            <a:p>
              <a:r>
                <a:rPr lang="en-US" b="1" dirty="0">
                  <a:solidFill>
                    <a:srgbClr val="0033CC"/>
                  </a:solidFill>
                  <a:latin typeface="+mn-lt"/>
                </a:rPr>
                <a:t>string friend</a:t>
              </a:r>
              <a:endParaRPr lang="en-SG" b="1" dirty="0">
                <a:solidFill>
                  <a:srgbClr val="0033CC"/>
                </a:solidFill>
                <a:latin typeface="+mn-lt"/>
              </a:endParaRPr>
            </a:p>
          </p:txBody>
        </p:sp>
      </p:grpSp>
      <p:pic>
        <p:nvPicPr>
          <p:cNvPr id="2" name="Audio 1">
            <a:hlinkClick r:id="" action="ppaction://media"/>
            <a:extLst>
              <a:ext uri="{FF2B5EF4-FFF2-40B4-BE49-F238E27FC236}">
                <a16:creationId xmlns:a16="http://schemas.microsoft.com/office/drawing/2014/main" id="{9CF09C6B-DC11-4DC3-930F-66948171BEA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3927632209"/>
      </p:ext>
    </p:extLst>
  </p:cSld>
  <p:clrMapOvr>
    <a:masterClrMapping/>
  </p:clrMapOvr>
  <mc:AlternateContent xmlns:mc="http://schemas.openxmlformats.org/markup-compatibility/2006" xmlns:p15="http://schemas.microsoft.com/office/powerpoint/2012/main">
    <mc:Choice Requires="p15">
      <p:transition spd="slow" advTm="36197">
        <p15:prstTrans prst="peelOff"/>
      </p:transition>
    </mc:Choice>
    <mc:Fallback xmlns="">
      <p:transition spd="slow" advTm="3619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childTnLst>
                                </p:cTn>
                              </p:par>
                              <p:par>
                                <p:cTn id="12" presetID="10" presetClass="entr" presetSubtype="0" fill="hold"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Examples of List</a:t>
            </a:r>
          </a:p>
        </p:txBody>
      </p:sp>
      <p:sp>
        <p:nvSpPr>
          <p:cNvPr id="5" name="Rectangle 3"/>
          <p:cNvSpPr txBox="1">
            <a:spLocks noChangeArrowheads="1"/>
          </p:cNvSpPr>
          <p:nvPr/>
        </p:nvSpPr>
        <p:spPr bwMode="auto">
          <a:xfrm>
            <a:off x="76200" y="884238"/>
            <a:ext cx="5562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a:buFont typeface="Wingdings" panose="05000000000000000000" pitchFamily="2" charset="2"/>
              <a:buChar char="ü"/>
            </a:pPr>
            <a:r>
              <a:rPr lang="en-US" b="1" dirty="0">
                <a:latin typeface="Arial Narrow" panose="020B0606020202030204" pitchFamily="34" charset="0"/>
              </a:rPr>
              <a:t>Names of your friends</a:t>
            </a:r>
          </a:p>
          <a:p>
            <a:pPr>
              <a:buFont typeface="Wingdings" panose="05000000000000000000" pitchFamily="2" charset="2"/>
              <a:buChar char="ü"/>
            </a:pPr>
            <a:r>
              <a:rPr lang="en-US" b="1" dirty="0">
                <a:latin typeface="Arial Narrow" panose="020B0606020202030204" pitchFamily="34" charset="0"/>
              </a:rPr>
              <a:t>List of students' marks</a:t>
            </a:r>
          </a:p>
          <a:p>
            <a:pPr>
              <a:buFont typeface="Wingdings" panose="05000000000000000000" pitchFamily="2" charset="2"/>
              <a:buChar char="ü"/>
            </a:pPr>
            <a:r>
              <a:rPr lang="en-US" b="1" dirty="0">
                <a:latin typeface="Arial Narrow" panose="020B0606020202030204" pitchFamily="34" charset="0"/>
              </a:rPr>
              <a:t>Text document – a list of lines</a:t>
            </a:r>
          </a:p>
          <a:p>
            <a:endParaRPr lang="en-US" altLang="en-US" sz="2400" kern="0" dirty="0">
              <a:solidFill>
                <a:schemeClr val="tx1"/>
              </a:solidFill>
            </a:endParaRPr>
          </a:p>
          <a:p>
            <a:endParaRPr lang="en-US" altLang="en-US" sz="2400" kern="0" dirty="0">
              <a:solidFill>
                <a:schemeClr val="tx1"/>
              </a:solidFill>
            </a:endParaRPr>
          </a:p>
          <a:p>
            <a:endParaRPr lang="en-US" altLang="en-US" kern="0" dirty="0"/>
          </a:p>
        </p:txBody>
      </p:sp>
      <p:grpSp>
        <p:nvGrpSpPr>
          <p:cNvPr id="46" name="Group 45"/>
          <p:cNvGrpSpPr/>
          <p:nvPr/>
        </p:nvGrpSpPr>
        <p:grpSpPr>
          <a:xfrm>
            <a:off x="6116379" y="966197"/>
            <a:ext cx="914400" cy="2762521"/>
            <a:chOff x="6096000" y="1066800"/>
            <a:chExt cx="914400" cy="2762521"/>
          </a:xfrm>
        </p:grpSpPr>
        <p:sp>
          <p:nvSpPr>
            <p:cNvPr id="47" name="TextBox 46"/>
            <p:cNvSpPr txBox="1"/>
            <p:nvPr/>
          </p:nvSpPr>
          <p:spPr>
            <a:xfrm>
              <a:off x="6096000" y="1066800"/>
              <a:ext cx="914400" cy="400110"/>
            </a:xfrm>
            <a:prstGeom prst="rect">
              <a:avLst/>
            </a:prstGeom>
            <a:solidFill>
              <a:srgbClr val="CCECFF"/>
            </a:solidFill>
            <a:ln>
              <a:solidFill>
                <a:schemeClr val="tx1"/>
              </a:solidFill>
            </a:ln>
          </p:spPr>
          <p:txBody>
            <a:bodyPr wrap="square" rtlCol="0">
              <a:spAutoFit/>
            </a:bodyPr>
            <a:lstStyle/>
            <a:p>
              <a:pPr algn="ctr"/>
              <a:r>
                <a:rPr lang="en-US" sz="2000" dirty="0">
                  <a:latin typeface="Arial Narrow" panose="020B0606020202030204" pitchFamily="34" charset="0"/>
                </a:rPr>
                <a:t>Peter</a:t>
              </a:r>
              <a:endParaRPr lang="en-SG" sz="2000" dirty="0">
                <a:latin typeface="Arial Narrow" panose="020B0606020202030204" pitchFamily="34" charset="0"/>
              </a:endParaRPr>
            </a:p>
          </p:txBody>
        </p:sp>
        <p:sp>
          <p:nvSpPr>
            <p:cNvPr id="48" name="TextBox 47"/>
            <p:cNvSpPr txBox="1"/>
            <p:nvPr/>
          </p:nvSpPr>
          <p:spPr>
            <a:xfrm>
              <a:off x="6096000" y="1459876"/>
              <a:ext cx="914400" cy="400110"/>
            </a:xfrm>
            <a:prstGeom prst="rect">
              <a:avLst/>
            </a:prstGeom>
            <a:solidFill>
              <a:srgbClr val="CCECFF"/>
            </a:solidFill>
            <a:ln>
              <a:solidFill>
                <a:schemeClr val="tx1"/>
              </a:solidFill>
            </a:ln>
          </p:spPr>
          <p:txBody>
            <a:bodyPr wrap="square" rtlCol="0">
              <a:spAutoFit/>
            </a:bodyPr>
            <a:lstStyle/>
            <a:p>
              <a:pPr algn="ctr"/>
              <a:r>
                <a:rPr lang="en-US" sz="2000" dirty="0">
                  <a:latin typeface="Arial Narrow" panose="020B0606020202030204" pitchFamily="34" charset="0"/>
                </a:rPr>
                <a:t>David</a:t>
              </a:r>
              <a:endParaRPr lang="en-SG" sz="2000" dirty="0">
                <a:latin typeface="Arial Narrow" panose="020B0606020202030204" pitchFamily="34" charset="0"/>
              </a:endParaRPr>
            </a:p>
          </p:txBody>
        </p:sp>
        <p:sp>
          <p:nvSpPr>
            <p:cNvPr id="49" name="TextBox 48"/>
            <p:cNvSpPr txBox="1"/>
            <p:nvPr/>
          </p:nvSpPr>
          <p:spPr>
            <a:xfrm>
              <a:off x="6096000" y="1865438"/>
              <a:ext cx="914400" cy="400110"/>
            </a:xfrm>
            <a:prstGeom prst="rect">
              <a:avLst/>
            </a:prstGeom>
            <a:solidFill>
              <a:srgbClr val="CCECFF"/>
            </a:solidFill>
            <a:ln>
              <a:solidFill>
                <a:schemeClr val="tx1"/>
              </a:solidFill>
            </a:ln>
          </p:spPr>
          <p:txBody>
            <a:bodyPr wrap="square" rtlCol="0">
              <a:spAutoFit/>
            </a:bodyPr>
            <a:lstStyle/>
            <a:p>
              <a:pPr algn="ctr"/>
              <a:r>
                <a:rPr lang="en-US" sz="2000" dirty="0">
                  <a:latin typeface="Arial Narrow" panose="020B0606020202030204" pitchFamily="34" charset="0"/>
                </a:rPr>
                <a:t>Vincent</a:t>
              </a:r>
              <a:endParaRPr lang="en-SG" sz="2000" dirty="0">
                <a:latin typeface="Arial Narrow" panose="020B0606020202030204" pitchFamily="34" charset="0"/>
              </a:endParaRPr>
            </a:p>
          </p:txBody>
        </p:sp>
        <p:sp>
          <p:nvSpPr>
            <p:cNvPr id="50" name="TextBox 49"/>
            <p:cNvSpPr txBox="1"/>
            <p:nvPr/>
          </p:nvSpPr>
          <p:spPr>
            <a:xfrm>
              <a:off x="6096000" y="2246438"/>
              <a:ext cx="914400" cy="400110"/>
            </a:xfrm>
            <a:prstGeom prst="rect">
              <a:avLst/>
            </a:prstGeom>
            <a:solidFill>
              <a:srgbClr val="CCECFF"/>
            </a:solidFill>
            <a:ln>
              <a:solidFill>
                <a:schemeClr val="tx1"/>
              </a:solidFill>
            </a:ln>
          </p:spPr>
          <p:txBody>
            <a:bodyPr wrap="square" rtlCol="0">
              <a:spAutoFit/>
            </a:bodyPr>
            <a:lstStyle/>
            <a:p>
              <a:pPr algn="ctr"/>
              <a:r>
                <a:rPr lang="en-US" sz="2000" dirty="0">
                  <a:latin typeface="Arial Narrow" panose="020B0606020202030204" pitchFamily="34" charset="0"/>
                </a:rPr>
                <a:t>Hafiz</a:t>
              </a:r>
              <a:endParaRPr lang="en-SG" sz="2000" dirty="0">
                <a:latin typeface="Arial Narrow" panose="020B0606020202030204" pitchFamily="34" charset="0"/>
              </a:endParaRPr>
            </a:p>
          </p:txBody>
        </p:sp>
        <p:sp>
          <p:nvSpPr>
            <p:cNvPr id="51" name="TextBox 50"/>
            <p:cNvSpPr txBox="1"/>
            <p:nvPr/>
          </p:nvSpPr>
          <p:spPr>
            <a:xfrm>
              <a:off x="6096000" y="2651061"/>
              <a:ext cx="914400" cy="400110"/>
            </a:xfrm>
            <a:prstGeom prst="rect">
              <a:avLst/>
            </a:prstGeom>
            <a:solidFill>
              <a:srgbClr val="CCECFF"/>
            </a:solidFill>
            <a:ln>
              <a:solidFill>
                <a:schemeClr val="tx1"/>
              </a:solidFill>
            </a:ln>
          </p:spPr>
          <p:txBody>
            <a:bodyPr wrap="square" rtlCol="0">
              <a:spAutoFit/>
            </a:bodyPr>
            <a:lstStyle/>
            <a:p>
              <a:pPr algn="ctr"/>
              <a:r>
                <a:rPr lang="en-US" sz="2000" dirty="0">
                  <a:latin typeface="Arial Narrow" panose="020B0606020202030204" pitchFamily="34" charset="0"/>
                </a:rPr>
                <a:t>Janet</a:t>
              </a:r>
              <a:endParaRPr lang="en-SG" sz="2000" dirty="0">
                <a:latin typeface="Arial Narrow" panose="020B0606020202030204" pitchFamily="34" charset="0"/>
              </a:endParaRPr>
            </a:p>
          </p:txBody>
        </p:sp>
        <p:sp>
          <p:nvSpPr>
            <p:cNvPr id="52" name="TextBox 51"/>
            <p:cNvSpPr txBox="1"/>
            <p:nvPr/>
          </p:nvSpPr>
          <p:spPr>
            <a:xfrm>
              <a:off x="6096000" y="3040444"/>
              <a:ext cx="914400" cy="400110"/>
            </a:xfrm>
            <a:prstGeom prst="rect">
              <a:avLst/>
            </a:prstGeom>
            <a:solidFill>
              <a:srgbClr val="CCECFF"/>
            </a:solidFill>
            <a:ln>
              <a:solidFill>
                <a:schemeClr val="tx1"/>
              </a:solidFill>
            </a:ln>
          </p:spPr>
          <p:txBody>
            <a:bodyPr wrap="square" rtlCol="0">
              <a:spAutoFit/>
            </a:bodyPr>
            <a:lstStyle/>
            <a:p>
              <a:pPr algn="ctr"/>
              <a:r>
                <a:rPr lang="en-US" sz="2000" dirty="0">
                  <a:latin typeface="Arial Narrow" panose="020B0606020202030204" pitchFamily="34" charset="0"/>
                </a:rPr>
                <a:t>Albert</a:t>
              </a:r>
              <a:endParaRPr lang="en-SG" sz="2000" dirty="0">
                <a:latin typeface="Arial Narrow" panose="020B0606020202030204" pitchFamily="34" charset="0"/>
              </a:endParaRPr>
            </a:p>
          </p:txBody>
        </p:sp>
        <p:sp>
          <p:nvSpPr>
            <p:cNvPr id="53" name="TextBox 52"/>
            <p:cNvSpPr txBox="1"/>
            <p:nvPr/>
          </p:nvSpPr>
          <p:spPr>
            <a:xfrm>
              <a:off x="6096000" y="3429211"/>
              <a:ext cx="914400" cy="400110"/>
            </a:xfrm>
            <a:prstGeom prst="rect">
              <a:avLst/>
            </a:prstGeom>
            <a:solidFill>
              <a:srgbClr val="CCECFF"/>
            </a:solidFill>
            <a:ln>
              <a:solidFill>
                <a:schemeClr val="tx1"/>
              </a:solidFill>
            </a:ln>
          </p:spPr>
          <p:txBody>
            <a:bodyPr wrap="square" rtlCol="0">
              <a:spAutoFit/>
            </a:bodyPr>
            <a:lstStyle/>
            <a:p>
              <a:pPr algn="ctr"/>
              <a:r>
                <a:rPr lang="en-US" sz="2000" dirty="0">
                  <a:latin typeface="Arial Narrow" panose="020B0606020202030204" pitchFamily="34" charset="0"/>
                </a:rPr>
                <a:t>….</a:t>
              </a:r>
              <a:endParaRPr lang="en-SG" sz="2000" dirty="0">
                <a:latin typeface="Arial Narrow" panose="020B0606020202030204" pitchFamily="34" charset="0"/>
              </a:endParaRPr>
            </a:p>
          </p:txBody>
        </p:sp>
      </p:grpSp>
      <p:grpSp>
        <p:nvGrpSpPr>
          <p:cNvPr id="54" name="Group 53"/>
          <p:cNvGrpSpPr/>
          <p:nvPr/>
        </p:nvGrpSpPr>
        <p:grpSpPr>
          <a:xfrm>
            <a:off x="7315200" y="914400"/>
            <a:ext cx="914400" cy="2373754"/>
            <a:chOff x="7315200" y="1066800"/>
            <a:chExt cx="914400" cy="2373754"/>
          </a:xfrm>
        </p:grpSpPr>
        <p:sp>
          <p:nvSpPr>
            <p:cNvPr id="55" name="TextBox 54"/>
            <p:cNvSpPr txBox="1"/>
            <p:nvPr/>
          </p:nvSpPr>
          <p:spPr>
            <a:xfrm>
              <a:off x="7315200" y="1066800"/>
              <a:ext cx="914400" cy="400110"/>
            </a:xfrm>
            <a:prstGeom prst="rect">
              <a:avLst/>
            </a:prstGeom>
            <a:solidFill>
              <a:schemeClr val="accent2">
                <a:lumMod val="20000"/>
                <a:lumOff val="80000"/>
              </a:schemeClr>
            </a:solidFill>
            <a:ln>
              <a:solidFill>
                <a:schemeClr val="tx1"/>
              </a:solidFill>
            </a:ln>
          </p:spPr>
          <p:txBody>
            <a:bodyPr wrap="square" rtlCol="0">
              <a:spAutoFit/>
            </a:bodyPr>
            <a:lstStyle/>
            <a:p>
              <a:pPr algn="ctr"/>
              <a:r>
                <a:rPr lang="en-US" sz="2000" dirty="0">
                  <a:latin typeface="Arial Narrow" panose="020B0606020202030204" pitchFamily="34" charset="0"/>
                </a:rPr>
                <a:t>84.7</a:t>
              </a:r>
              <a:endParaRPr lang="en-SG" sz="2000" dirty="0">
                <a:latin typeface="Arial Narrow" panose="020B0606020202030204" pitchFamily="34" charset="0"/>
              </a:endParaRPr>
            </a:p>
          </p:txBody>
        </p:sp>
        <p:sp>
          <p:nvSpPr>
            <p:cNvPr id="56" name="TextBox 55"/>
            <p:cNvSpPr txBox="1"/>
            <p:nvPr/>
          </p:nvSpPr>
          <p:spPr>
            <a:xfrm>
              <a:off x="7315200" y="1459876"/>
              <a:ext cx="914400" cy="400110"/>
            </a:xfrm>
            <a:prstGeom prst="rect">
              <a:avLst/>
            </a:prstGeom>
            <a:solidFill>
              <a:schemeClr val="accent2">
                <a:lumMod val="20000"/>
                <a:lumOff val="80000"/>
              </a:schemeClr>
            </a:solidFill>
            <a:ln>
              <a:solidFill>
                <a:schemeClr val="tx1"/>
              </a:solidFill>
            </a:ln>
          </p:spPr>
          <p:txBody>
            <a:bodyPr wrap="square" rtlCol="0">
              <a:spAutoFit/>
            </a:bodyPr>
            <a:lstStyle/>
            <a:p>
              <a:pPr algn="ctr"/>
              <a:r>
                <a:rPr lang="en-US" sz="2000" dirty="0">
                  <a:latin typeface="Arial Narrow" panose="020B0606020202030204" pitchFamily="34" charset="0"/>
                </a:rPr>
                <a:t>71</a:t>
              </a:r>
              <a:endParaRPr lang="en-SG" sz="2000" dirty="0">
                <a:latin typeface="Arial Narrow" panose="020B0606020202030204" pitchFamily="34" charset="0"/>
              </a:endParaRPr>
            </a:p>
          </p:txBody>
        </p:sp>
        <p:sp>
          <p:nvSpPr>
            <p:cNvPr id="57" name="TextBox 56"/>
            <p:cNvSpPr txBox="1"/>
            <p:nvPr/>
          </p:nvSpPr>
          <p:spPr>
            <a:xfrm>
              <a:off x="7315200" y="1865438"/>
              <a:ext cx="914400" cy="400110"/>
            </a:xfrm>
            <a:prstGeom prst="rect">
              <a:avLst/>
            </a:prstGeom>
            <a:solidFill>
              <a:schemeClr val="accent2">
                <a:lumMod val="20000"/>
                <a:lumOff val="80000"/>
              </a:schemeClr>
            </a:solidFill>
            <a:ln>
              <a:solidFill>
                <a:schemeClr val="tx1"/>
              </a:solidFill>
            </a:ln>
          </p:spPr>
          <p:txBody>
            <a:bodyPr wrap="square" rtlCol="0">
              <a:spAutoFit/>
            </a:bodyPr>
            <a:lstStyle/>
            <a:p>
              <a:pPr algn="ctr"/>
              <a:r>
                <a:rPr lang="en-US" sz="2000" dirty="0">
                  <a:latin typeface="Arial Narrow" panose="020B0606020202030204" pitchFamily="34" charset="0"/>
                </a:rPr>
                <a:t>55</a:t>
              </a:r>
              <a:endParaRPr lang="en-SG" sz="2000" dirty="0">
                <a:latin typeface="Arial Narrow" panose="020B0606020202030204" pitchFamily="34" charset="0"/>
              </a:endParaRPr>
            </a:p>
          </p:txBody>
        </p:sp>
        <p:sp>
          <p:nvSpPr>
            <p:cNvPr id="58" name="TextBox 57"/>
            <p:cNvSpPr txBox="1"/>
            <p:nvPr/>
          </p:nvSpPr>
          <p:spPr>
            <a:xfrm>
              <a:off x="7315200" y="2246438"/>
              <a:ext cx="914400" cy="400110"/>
            </a:xfrm>
            <a:prstGeom prst="rect">
              <a:avLst/>
            </a:prstGeom>
            <a:solidFill>
              <a:schemeClr val="accent2">
                <a:lumMod val="20000"/>
                <a:lumOff val="80000"/>
              </a:schemeClr>
            </a:solidFill>
            <a:ln>
              <a:solidFill>
                <a:schemeClr val="tx1"/>
              </a:solidFill>
            </a:ln>
          </p:spPr>
          <p:txBody>
            <a:bodyPr wrap="square" rtlCol="0">
              <a:spAutoFit/>
            </a:bodyPr>
            <a:lstStyle/>
            <a:p>
              <a:pPr algn="ctr"/>
              <a:r>
                <a:rPr lang="en-US" sz="2000" dirty="0">
                  <a:latin typeface="Arial Narrow" panose="020B0606020202030204" pitchFamily="34" charset="0"/>
                </a:rPr>
                <a:t>80</a:t>
              </a:r>
              <a:endParaRPr lang="en-SG" sz="2000" dirty="0">
                <a:latin typeface="Arial Narrow" panose="020B0606020202030204" pitchFamily="34" charset="0"/>
              </a:endParaRPr>
            </a:p>
          </p:txBody>
        </p:sp>
        <p:sp>
          <p:nvSpPr>
            <p:cNvPr id="59" name="TextBox 58"/>
            <p:cNvSpPr txBox="1"/>
            <p:nvPr/>
          </p:nvSpPr>
          <p:spPr>
            <a:xfrm>
              <a:off x="7315200" y="2651061"/>
              <a:ext cx="914400" cy="400110"/>
            </a:xfrm>
            <a:prstGeom prst="rect">
              <a:avLst/>
            </a:prstGeom>
            <a:solidFill>
              <a:schemeClr val="accent2">
                <a:lumMod val="20000"/>
                <a:lumOff val="80000"/>
              </a:schemeClr>
            </a:solidFill>
            <a:ln>
              <a:solidFill>
                <a:schemeClr val="tx1"/>
              </a:solidFill>
            </a:ln>
          </p:spPr>
          <p:txBody>
            <a:bodyPr wrap="square" rtlCol="0">
              <a:spAutoFit/>
            </a:bodyPr>
            <a:lstStyle/>
            <a:p>
              <a:pPr algn="ctr"/>
              <a:r>
                <a:rPr lang="en-US" sz="2000" dirty="0">
                  <a:latin typeface="Arial Narrow" panose="020B0606020202030204" pitchFamily="34" charset="0"/>
                </a:rPr>
                <a:t>63</a:t>
              </a:r>
              <a:endParaRPr lang="en-SG" sz="2000" dirty="0">
                <a:latin typeface="Arial Narrow" panose="020B0606020202030204" pitchFamily="34" charset="0"/>
              </a:endParaRPr>
            </a:p>
          </p:txBody>
        </p:sp>
        <p:sp>
          <p:nvSpPr>
            <p:cNvPr id="60" name="TextBox 59"/>
            <p:cNvSpPr txBox="1"/>
            <p:nvPr/>
          </p:nvSpPr>
          <p:spPr>
            <a:xfrm>
              <a:off x="7315200" y="3040444"/>
              <a:ext cx="914400" cy="400110"/>
            </a:xfrm>
            <a:prstGeom prst="rect">
              <a:avLst/>
            </a:prstGeom>
            <a:solidFill>
              <a:schemeClr val="accent2">
                <a:lumMod val="20000"/>
                <a:lumOff val="80000"/>
              </a:schemeClr>
            </a:solidFill>
            <a:ln>
              <a:solidFill>
                <a:schemeClr val="tx1"/>
              </a:solidFill>
            </a:ln>
          </p:spPr>
          <p:txBody>
            <a:bodyPr wrap="square" rtlCol="0">
              <a:spAutoFit/>
            </a:bodyPr>
            <a:lstStyle/>
            <a:p>
              <a:pPr algn="ctr"/>
              <a:r>
                <a:rPr lang="en-US" sz="2000" dirty="0">
                  <a:latin typeface="Arial Narrow" panose="020B0606020202030204" pitchFamily="34" charset="0"/>
                </a:rPr>
                <a:t>….</a:t>
              </a:r>
              <a:endParaRPr lang="en-SG" sz="2000" dirty="0">
                <a:latin typeface="Arial Narrow" panose="020B0606020202030204" pitchFamily="34" charset="0"/>
              </a:endParaRPr>
            </a:p>
          </p:txBody>
        </p:sp>
      </p:grpSp>
      <p:grpSp>
        <p:nvGrpSpPr>
          <p:cNvPr id="61" name="Group 60"/>
          <p:cNvGrpSpPr/>
          <p:nvPr/>
        </p:nvGrpSpPr>
        <p:grpSpPr>
          <a:xfrm>
            <a:off x="5011479" y="3882320"/>
            <a:ext cx="4038600" cy="1969131"/>
            <a:chOff x="990600" y="4003995"/>
            <a:chExt cx="4038600" cy="1969131"/>
          </a:xfrm>
        </p:grpSpPr>
        <p:sp>
          <p:nvSpPr>
            <p:cNvPr id="62" name="TextBox 61"/>
            <p:cNvSpPr txBox="1"/>
            <p:nvPr/>
          </p:nvSpPr>
          <p:spPr>
            <a:xfrm>
              <a:off x="990600" y="4003995"/>
              <a:ext cx="4038600" cy="400110"/>
            </a:xfrm>
            <a:prstGeom prst="rect">
              <a:avLst/>
            </a:prstGeom>
            <a:solidFill>
              <a:srgbClr val="9BF3B8"/>
            </a:solidFill>
            <a:ln>
              <a:solidFill>
                <a:schemeClr val="tx1"/>
              </a:solidFill>
            </a:ln>
          </p:spPr>
          <p:txBody>
            <a:bodyPr wrap="square" rtlCol="0">
              <a:spAutoFit/>
            </a:bodyPr>
            <a:lstStyle/>
            <a:p>
              <a:r>
                <a:rPr lang="en-US" sz="2000" dirty="0">
                  <a:latin typeface="Arial Narrow" panose="020B0606020202030204" pitchFamily="34" charset="0"/>
                </a:rPr>
                <a:t>  S9099885K;Ang PS;98765432 </a:t>
              </a:r>
              <a:endParaRPr lang="en-SG" sz="2000" dirty="0">
                <a:latin typeface="Arial Narrow" panose="020B0606020202030204" pitchFamily="34" charset="0"/>
              </a:endParaRPr>
            </a:p>
          </p:txBody>
        </p:sp>
        <p:sp>
          <p:nvSpPr>
            <p:cNvPr id="63" name="TextBox 62"/>
            <p:cNvSpPr txBox="1"/>
            <p:nvPr/>
          </p:nvSpPr>
          <p:spPr>
            <a:xfrm>
              <a:off x="990600" y="4397071"/>
              <a:ext cx="4038600" cy="400110"/>
            </a:xfrm>
            <a:prstGeom prst="rect">
              <a:avLst/>
            </a:prstGeom>
            <a:solidFill>
              <a:srgbClr val="9BF3B8"/>
            </a:solidFill>
            <a:ln>
              <a:solidFill>
                <a:schemeClr val="tx1"/>
              </a:solidFill>
            </a:ln>
          </p:spPr>
          <p:txBody>
            <a:bodyPr wrap="square" rtlCol="0">
              <a:spAutoFit/>
            </a:bodyPr>
            <a:lstStyle/>
            <a:p>
              <a:r>
                <a:rPr lang="en-US" sz="2000" dirty="0">
                  <a:latin typeface="Arial Narrow" panose="020B0606020202030204" pitchFamily="34" charset="0"/>
                </a:rPr>
                <a:t>  S9177885P;David Davis;89778899</a:t>
              </a:r>
              <a:endParaRPr lang="en-SG" sz="2000" dirty="0">
                <a:latin typeface="Arial Narrow" panose="020B0606020202030204" pitchFamily="34" charset="0"/>
              </a:endParaRPr>
            </a:p>
          </p:txBody>
        </p:sp>
        <p:sp>
          <p:nvSpPr>
            <p:cNvPr id="64" name="TextBox 63"/>
            <p:cNvSpPr txBox="1"/>
            <p:nvPr/>
          </p:nvSpPr>
          <p:spPr>
            <a:xfrm>
              <a:off x="990600" y="4802633"/>
              <a:ext cx="4038600" cy="400110"/>
            </a:xfrm>
            <a:prstGeom prst="rect">
              <a:avLst/>
            </a:prstGeom>
            <a:solidFill>
              <a:srgbClr val="9BF3B8"/>
            </a:solidFill>
            <a:ln>
              <a:solidFill>
                <a:schemeClr val="tx1"/>
              </a:solidFill>
            </a:ln>
          </p:spPr>
          <p:txBody>
            <a:bodyPr wrap="square" rtlCol="0">
              <a:spAutoFit/>
            </a:bodyPr>
            <a:lstStyle/>
            <a:p>
              <a:r>
                <a:rPr lang="en-US" sz="2000" dirty="0">
                  <a:latin typeface="Arial Narrow" panose="020B0606020202030204" pitchFamily="34" charset="0"/>
                </a:rPr>
                <a:t>  S9267890A;Lim Vincent;91990099</a:t>
              </a:r>
              <a:endParaRPr lang="en-SG" sz="2000" dirty="0">
                <a:latin typeface="Arial Narrow" panose="020B0606020202030204" pitchFamily="34" charset="0"/>
              </a:endParaRPr>
            </a:p>
          </p:txBody>
        </p:sp>
        <p:sp>
          <p:nvSpPr>
            <p:cNvPr id="65" name="TextBox 64"/>
            <p:cNvSpPr txBox="1"/>
            <p:nvPr/>
          </p:nvSpPr>
          <p:spPr>
            <a:xfrm>
              <a:off x="990600" y="5183633"/>
              <a:ext cx="4038600" cy="400110"/>
            </a:xfrm>
            <a:prstGeom prst="rect">
              <a:avLst/>
            </a:prstGeom>
            <a:solidFill>
              <a:srgbClr val="9BF3B8"/>
            </a:solidFill>
            <a:ln>
              <a:solidFill>
                <a:schemeClr val="tx1"/>
              </a:solidFill>
            </a:ln>
          </p:spPr>
          <p:txBody>
            <a:bodyPr wrap="square" rtlCol="0">
              <a:spAutoFit/>
            </a:bodyPr>
            <a:lstStyle/>
            <a:p>
              <a:r>
                <a:rPr lang="en-US" sz="2000" dirty="0">
                  <a:latin typeface="Arial Narrow" panose="020B0606020202030204" pitchFamily="34" charset="0"/>
                </a:rPr>
                <a:t>  S9111199Q;Tan SS;88995566</a:t>
              </a:r>
              <a:endParaRPr lang="en-SG" sz="2000" dirty="0">
                <a:latin typeface="Arial Narrow" panose="020B0606020202030204" pitchFamily="34" charset="0"/>
              </a:endParaRPr>
            </a:p>
          </p:txBody>
        </p:sp>
        <p:sp>
          <p:nvSpPr>
            <p:cNvPr id="66" name="TextBox 65"/>
            <p:cNvSpPr txBox="1"/>
            <p:nvPr/>
          </p:nvSpPr>
          <p:spPr>
            <a:xfrm>
              <a:off x="990600" y="5573016"/>
              <a:ext cx="4038600" cy="400110"/>
            </a:xfrm>
            <a:prstGeom prst="rect">
              <a:avLst/>
            </a:prstGeom>
            <a:solidFill>
              <a:srgbClr val="9BF3B8"/>
            </a:solidFill>
            <a:ln>
              <a:solidFill>
                <a:schemeClr val="tx1"/>
              </a:solidFill>
            </a:ln>
          </p:spPr>
          <p:txBody>
            <a:bodyPr wrap="square" rtlCol="0">
              <a:spAutoFit/>
            </a:bodyPr>
            <a:lstStyle/>
            <a:p>
              <a:pPr algn="ctr"/>
              <a:r>
                <a:rPr lang="en-US" sz="2000" dirty="0">
                  <a:latin typeface="Arial Narrow" panose="020B0606020202030204" pitchFamily="34" charset="0"/>
                </a:rPr>
                <a:t>….</a:t>
              </a:r>
              <a:endParaRPr lang="en-SG" sz="2000" dirty="0">
                <a:latin typeface="Arial Narrow" panose="020B0606020202030204" pitchFamily="34" charset="0"/>
              </a:endParaRPr>
            </a:p>
          </p:txBody>
        </p:sp>
      </p:grpSp>
      <p:pic>
        <p:nvPicPr>
          <p:cNvPr id="2" name="Audio 1">
            <a:hlinkClick r:id="" action="ppaction://media"/>
            <a:extLst>
              <a:ext uri="{FF2B5EF4-FFF2-40B4-BE49-F238E27FC236}">
                <a16:creationId xmlns:a16="http://schemas.microsoft.com/office/drawing/2014/main" id="{FB99CE4E-7B50-409E-8D2D-5681D5DE1D1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1192903524"/>
      </p:ext>
    </p:extLst>
  </p:cSld>
  <p:clrMapOvr>
    <a:masterClrMapping/>
  </p:clrMapOvr>
  <mc:AlternateContent xmlns:mc="http://schemas.openxmlformats.org/markup-compatibility/2006" xmlns:p15="http://schemas.microsoft.com/office/powerpoint/2012/main">
    <mc:Choice Requires="p15">
      <p:transition spd="slow" advTm="40569">
        <p15:prstTrans prst="peelOff"/>
      </p:transition>
    </mc:Choice>
    <mc:Fallback xmlns="">
      <p:transition spd="slow" advTm="405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500"/>
                                        <p:tgtEl>
                                          <p:spTgt spid="4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4"/>
                                        </p:tgtEl>
                                        <p:attrNameLst>
                                          <p:attrName>style.visibility</p:attrName>
                                        </p:attrNameLst>
                                      </p:cBhvr>
                                      <p:to>
                                        <p:strVal val="visible"/>
                                      </p:to>
                                    </p:set>
                                    <p:animEffect transition="in" filter="fade">
                                      <p:cBhvr>
                                        <p:cTn id="16" dur="500"/>
                                        <p:tgtEl>
                                          <p:spTgt spid="5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1"/>
                                        </p:tgtEl>
                                        <p:attrNameLst>
                                          <p:attrName>style.visibility</p:attrName>
                                        </p:attrNameLst>
                                      </p:cBhvr>
                                      <p:to>
                                        <p:strVal val="visible"/>
                                      </p:to>
                                    </p:set>
                                    <p:animEffect transition="in" filter="fade">
                                      <p:cBhvr>
                                        <p:cTn id="21"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Creating a List</a:t>
            </a:r>
          </a:p>
        </p:txBody>
      </p:sp>
      <p:sp>
        <p:nvSpPr>
          <p:cNvPr id="5" name="Rectangle 3"/>
          <p:cNvSpPr txBox="1">
            <a:spLocks noChangeArrowheads="1"/>
          </p:cNvSpPr>
          <p:nvPr/>
        </p:nvSpPr>
        <p:spPr bwMode="auto">
          <a:xfrm>
            <a:off x="76200" y="884238"/>
            <a:ext cx="88392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a:buSzPct val="70000"/>
              <a:buFont typeface="Wingdings" panose="05000000000000000000" pitchFamily="2" charset="2"/>
              <a:buChar char="q"/>
            </a:pPr>
            <a:r>
              <a:rPr lang="en-US" b="1" dirty="0">
                <a:latin typeface="Arial Narrow" panose="020B0606020202030204" pitchFamily="34" charset="0"/>
              </a:rPr>
              <a:t>Enclose the elements in </a:t>
            </a:r>
            <a:r>
              <a:rPr lang="en-US" b="1" u="sng" dirty="0">
                <a:latin typeface="Arial Narrow" panose="020B0606020202030204" pitchFamily="34" charset="0"/>
              </a:rPr>
              <a:t>square brackets</a:t>
            </a:r>
            <a:r>
              <a:rPr lang="en-US" b="1" dirty="0">
                <a:latin typeface="Arial Narrow" panose="020B0606020202030204" pitchFamily="34" charset="0"/>
              </a:rPr>
              <a:t>, separate each element by </a:t>
            </a:r>
            <a:r>
              <a:rPr lang="en-US" b="1" u="sng" dirty="0">
                <a:latin typeface="Arial Narrow" panose="020B0606020202030204" pitchFamily="34" charset="0"/>
              </a:rPr>
              <a:t>commas</a:t>
            </a:r>
            <a:r>
              <a:rPr lang="en-US" b="1" dirty="0">
                <a:latin typeface="Arial Narrow" panose="020B0606020202030204" pitchFamily="34" charset="0"/>
              </a:rPr>
              <a:t>.</a:t>
            </a:r>
          </a:p>
          <a:p>
            <a:pPr marL="0" indent="0">
              <a:buNone/>
              <a:tabLst>
                <a:tab pos="357188" algn="l"/>
              </a:tabLst>
            </a:pPr>
            <a:r>
              <a:rPr lang="en-US" sz="2400" dirty="0">
                <a:solidFill>
                  <a:srgbClr val="0033CC"/>
                </a:solidFill>
              </a:rPr>
              <a:t>    </a:t>
            </a:r>
            <a:r>
              <a:rPr lang="en-US" sz="2400" dirty="0">
                <a:solidFill>
                  <a:srgbClr val="0033CC"/>
                </a:solidFill>
                <a:latin typeface="Calibri" panose="020F0502020204030204" pitchFamily="34" charset="0"/>
                <a:cs typeface="Calibri" panose="020F0502020204030204" pitchFamily="34" charset="0"/>
              </a:rPr>
              <a:t>E.g.		[ ]</a:t>
            </a:r>
          </a:p>
          <a:p>
            <a:pPr marL="0" indent="0">
              <a:buNone/>
              <a:tabLst>
                <a:tab pos="357188" algn="l"/>
              </a:tabLst>
            </a:pPr>
            <a:r>
              <a:rPr lang="en-US" sz="2400" dirty="0">
                <a:solidFill>
                  <a:srgbClr val="0033CC"/>
                </a:solidFill>
                <a:latin typeface="Calibri" panose="020F0502020204030204" pitchFamily="34" charset="0"/>
                <a:cs typeface="Calibri" panose="020F0502020204030204" pitchFamily="34" charset="0"/>
              </a:rPr>
              <a:t>			[ 'Peter', John', 'Mary', 'David' ]</a:t>
            </a:r>
          </a:p>
          <a:p>
            <a:pPr marL="0" indent="0">
              <a:buNone/>
              <a:tabLst>
                <a:tab pos="357188" algn="l"/>
              </a:tabLst>
            </a:pPr>
            <a:r>
              <a:rPr lang="en-US" sz="2400" dirty="0">
                <a:solidFill>
                  <a:srgbClr val="0033CC"/>
                </a:solidFill>
                <a:latin typeface="Calibri" panose="020F0502020204030204" pitchFamily="34" charset="0"/>
                <a:cs typeface="Calibri" panose="020F0502020204030204" pitchFamily="34" charset="0"/>
              </a:rPr>
              <a:t>			[ 89, 77, 55, 69 ]</a:t>
            </a:r>
          </a:p>
          <a:p>
            <a:endParaRPr lang="en-US" sz="2400" dirty="0"/>
          </a:p>
          <a:p>
            <a:pPr>
              <a:buSzPct val="70000"/>
              <a:buFont typeface="Wingdings" panose="05000000000000000000" pitchFamily="2" charset="2"/>
              <a:buChar char="q"/>
            </a:pPr>
            <a:r>
              <a:rPr lang="en-US" b="1" dirty="0">
                <a:latin typeface="Arial Narrow" panose="020B0606020202030204" pitchFamily="34" charset="0"/>
              </a:rPr>
              <a:t>Usually we assign the list to a </a:t>
            </a:r>
            <a:r>
              <a:rPr lang="en-US" b="1" u="sng" dirty="0">
                <a:latin typeface="Arial Narrow" panose="020B0606020202030204" pitchFamily="34" charset="0"/>
              </a:rPr>
              <a:t>variable name</a:t>
            </a:r>
            <a:r>
              <a:rPr lang="en-US" b="1" dirty="0">
                <a:latin typeface="Arial Narrow" panose="020B0606020202030204" pitchFamily="34" charset="0"/>
              </a:rPr>
              <a:t> so that we can refer to the list subsequently:</a:t>
            </a:r>
          </a:p>
          <a:p>
            <a:pPr marL="0" indent="0">
              <a:buNone/>
              <a:tabLst>
                <a:tab pos="357188" algn="l"/>
              </a:tabLst>
            </a:pPr>
            <a:r>
              <a:rPr lang="en-US" sz="2400" dirty="0"/>
              <a:t>	</a:t>
            </a:r>
            <a:r>
              <a:rPr lang="en-US" sz="2400" dirty="0">
                <a:solidFill>
                  <a:srgbClr val="0033CC"/>
                </a:solidFill>
                <a:latin typeface="Calibri" panose="020F0502020204030204" pitchFamily="34" charset="0"/>
                <a:cs typeface="Calibri" panose="020F0502020204030204" pitchFamily="34" charset="0"/>
              </a:rPr>
              <a:t>E.g.		</a:t>
            </a:r>
            <a:r>
              <a:rPr lang="en-US" sz="2400" dirty="0" err="1">
                <a:solidFill>
                  <a:srgbClr val="0033CC"/>
                </a:solidFill>
                <a:latin typeface="Calibri" panose="020F0502020204030204" pitchFamily="34" charset="0"/>
                <a:cs typeface="Calibri" panose="020F0502020204030204" pitchFamily="34" charset="0"/>
              </a:rPr>
              <a:t>empty_list</a:t>
            </a:r>
            <a:r>
              <a:rPr lang="en-US" sz="2400" dirty="0">
                <a:solidFill>
                  <a:srgbClr val="0033CC"/>
                </a:solidFill>
                <a:latin typeface="Calibri" panose="020F0502020204030204" pitchFamily="34" charset="0"/>
                <a:cs typeface="Calibri" panose="020F0502020204030204" pitchFamily="34" charset="0"/>
              </a:rPr>
              <a:t> = [ ]</a:t>
            </a:r>
          </a:p>
          <a:p>
            <a:pPr marL="0" indent="0">
              <a:buNone/>
              <a:tabLst>
                <a:tab pos="357188" algn="l"/>
              </a:tabLst>
            </a:pPr>
            <a:r>
              <a:rPr lang="en-US" sz="2400" dirty="0">
                <a:solidFill>
                  <a:srgbClr val="0033CC"/>
                </a:solidFill>
                <a:latin typeface="Calibri" panose="020F0502020204030204" pitchFamily="34" charset="0"/>
                <a:cs typeface="Calibri" panose="020F0502020204030204" pitchFamily="34" charset="0"/>
              </a:rPr>
              <a:t>			</a:t>
            </a:r>
            <a:r>
              <a:rPr lang="en-US" sz="2400" dirty="0" err="1">
                <a:solidFill>
                  <a:srgbClr val="0033CC"/>
                </a:solidFill>
                <a:latin typeface="Calibri" panose="020F0502020204030204" pitchFamily="34" charset="0"/>
                <a:cs typeface="Calibri" panose="020F0502020204030204" pitchFamily="34" charset="0"/>
              </a:rPr>
              <a:t>friends_list</a:t>
            </a:r>
            <a:r>
              <a:rPr lang="en-US" sz="2400" dirty="0">
                <a:solidFill>
                  <a:srgbClr val="0033CC"/>
                </a:solidFill>
                <a:latin typeface="Calibri" panose="020F0502020204030204" pitchFamily="34" charset="0"/>
                <a:cs typeface="Calibri" panose="020F0502020204030204" pitchFamily="34" charset="0"/>
              </a:rPr>
              <a:t> = [ 'Peter', 'John', 'Mary', 'David' ]</a:t>
            </a:r>
          </a:p>
          <a:p>
            <a:pPr marL="0" indent="0">
              <a:buNone/>
              <a:tabLst>
                <a:tab pos="357188" algn="l"/>
              </a:tabLst>
            </a:pPr>
            <a:r>
              <a:rPr lang="en-US" sz="2400" dirty="0">
                <a:solidFill>
                  <a:srgbClr val="0033CC"/>
                </a:solidFill>
                <a:latin typeface="Calibri" panose="020F0502020204030204" pitchFamily="34" charset="0"/>
                <a:cs typeface="Calibri" panose="020F0502020204030204" pitchFamily="34" charset="0"/>
              </a:rPr>
              <a:t>			</a:t>
            </a:r>
            <a:r>
              <a:rPr lang="en-US" sz="2400" dirty="0" err="1">
                <a:solidFill>
                  <a:srgbClr val="0033CC"/>
                </a:solidFill>
                <a:latin typeface="Calibri" panose="020F0502020204030204" pitchFamily="34" charset="0"/>
                <a:cs typeface="Calibri" panose="020F0502020204030204" pitchFamily="34" charset="0"/>
              </a:rPr>
              <a:t>marks_list</a:t>
            </a:r>
            <a:r>
              <a:rPr lang="en-US" sz="2400" dirty="0">
                <a:solidFill>
                  <a:srgbClr val="0033CC"/>
                </a:solidFill>
                <a:latin typeface="Calibri" panose="020F0502020204030204" pitchFamily="34" charset="0"/>
                <a:cs typeface="Calibri" panose="020F0502020204030204" pitchFamily="34" charset="0"/>
              </a:rPr>
              <a:t> = [ 89, 77, 55, 69 ]</a:t>
            </a:r>
          </a:p>
          <a:p>
            <a:endParaRPr lang="en-US" sz="2400" dirty="0"/>
          </a:p>
          <a:p>
            <a:endParaRPr lang="en-US" altLang="en-US" sz="2400" kern="0" dirty="0">
              <a:solidFill>
                <a:schemeClr val="tx1"/>
              </a:solidFill>
            </a:endParaRPr>
          </a:p>
          <a:p>
            <a:endParaRPr lang="en-US" altLang="en-US" sz="2400" kern="0" dirty="0">
              <a:solidFill>
                <a:schemeClr val="tx1"/>
              </a:solidFill>
            </a:endParaRPr>
          </a:p>
          <a:p>
            <a:endParaRPr lang="en-US" altLang="en-US" kern="0" dirty="0"/>
          </a:p>
        </p:txBody>
      </p:sp>
      <p:pic>
        <p:nvPicPr>
          <p:cNvPr id="2" name="Audio 1">
            <a:hlinkClick r:id="" action="ppaction://media"/>
            <a:extLst>
              <a:ext uri="{FF2B5EF4-FFF2-40B4-BE49-F238E27FC236}">
                <a16:creationId xmlns:a16="http://schemas.microsoft.com/office/drawing/2014/main" id="{B24E37F7-E397-4EC1-AC37-BC2DD1C54C6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1683674501"/>
      </p:ext>
    </p:extLst>
  </p:cSld>
  <p:clrMapOvr>
    <a:masterClrMapping/>
  </p:clrMapOvr>
  <mc:AlternateContent xmlns:mc="http://schemas.openxmlformats.org/markup-compatibility/2006" xmlns:p15="http://schemas.microsoft.com/office/powerpoint/2012/main">
    <mc:Choice Requires="p15">
      <p:transition spd="slow" advTm="37537">
        <p15:prstTrans prst="peelOff"/>
      </p:transition>
    </mc:Choice>
    <mc:Fallback xmlns="">
      <p:transition spd="slow" advTm="375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fade">
                                      <p:cBhvr>
                                        <p:cTn id="16" dur="500"/>
                                        <p:tgtEl>
                                          <p:spTgt spid="5">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animEffect transition="in" filter="fade">
                                      <p:cBhvr>
                                        <p:cTn id="21" dur="500"/>
                                        <p:tgtEl>
                                          <p:spTgt spid="5">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par>
                          <p:cTn id="27" fill="hold">
                            <p:stCondLst>
                              <p:cond delay="500"/>
                            </p:stCondLst>
                            <p:childTnLst>
                              <p:par>
                                <p:cTn id="28" presetID="10" presetClass="entr" presetSubtype="0" fill="hold" nodeType="afterEffect">
                                  <p:stCondLst>
                                    <p:cond delay="0"/>
                                  </p:stCondLst>
                                  <p:childTnLst>
                                    <p:set>
                                      <p:cBhvr>
                                        <p:cTn id="29" dur="1" fill="hold">
                                          <p:stCondLst>
                                            <p:cond delay="0"/>
                                          </p:stCondLst>
                                        </p:cTn>
                                        <p:tgtEl>
                                          <p:spTgt spid="5">
                                            <p:txEl>
                                              <p:pRg st="6" end="6"/>
                                            </p:txEl>
                                          </p:spTgt>
                                        </p:tgtEl>
                                        <p:attrNameLst>
                                          <p:attrName>style.visibility</p:attrName>
                                        </p:attrNameLst>
                                      </p:cBhvr>
                                      <p:to>
                                        <p:strVal val="visible"/>
                                      </p:to>
                                    </p:set>
                                    <p:animEffect transition="in" filter="fade">
                                      <p:cBhvr>
                                        <p:cTn id="30" dur="500"/>
                                        <p:tgtEl>
                                          <p:spTgt spid="5">
                                            <p:txEl>
                                              <p:pRg st="6" end="6"/>
                                            </p:txEl>
                                          </p:spTgt>
                                        </p:tgtEl>
                                      </p:cBhvr>
                                    </p:animEffect>
                                  </p:childTnLst>
                                </p:cTn>
                              </p:par>
                            </p:childTnLst>
                          </p:cTn>
                        </p:par>
                        <p:par>
                          <p:cTn id="31" fill="hold">
                            <p:stCondLst>
                              <p:cond delay="1000"/>
                            </p:stCondLst>
                            <p:childTnLst>
                              <p:par>
                                <p:cTn id="32" presetID="10" presetClass="entr" presetSubtype="0" fill="hold" nodeType="afterEffect">
                                  <p:stCondLst>
                                    <p:cond delay="0"/>
                                  </p:stCondLst>
                                  <p:childTnLst>
                                    <p:set>
                                      <p:cBhvr>
                                        <p:cTn id="33" dur="1" fill="hold">
                                          <p:stCondLst>
                                            <p:cond delay="0"/>
                                          </p:stCondLst>
                                        </p:cTn>
                                        <p:tgtEl>
                                          <p:spTgt spid="5">
                                            <p:txEl>
                                              <p:pRg st="7" end="7"/>
                                            </p:txEl>
                                          </p:spTgt>
                                        </p:tgtEl>
                                        <p:attrNameLst>
                                          <p:attrName>style.visibility</p:attrName>
                                        </p:attrNameLst>
                                      </p:cBhvr>
                                      <p:to>
                                        <p:strVal val="visible"/>
                                      </p:to>
                                    </p:set>
                                    <p:animEffect transition="in" filter="fade">
                                      <p:cBhvr>
                                        <p:cTn id="34" dur="500"/>
                                        <p:tgtEl>
                                          <p:spTgt spid="5">
                                            <p:txEl>
                                              <p:pRg st="7" end="7"/>
                                            </p:txEl>
                                          </p:spTgt>
                                        </p:tgtEl>
                                      </p:cBhvr>
                                    </p:animEffect>
                                  </p:childTnLst>
                                </p:cTn>
                              </p:par>
                            </p:childTnLst>
                          </p:cTn>
                        </p:par>
                        <p:par>
                          <p:cTn id="35" fill="hold">
                            <p:stCondLst>
                              <p:cond delay="1500"/>
                            </p:stCondLst>
                            <p:childTnLst>
                              <p:par>
                                <p:cTn id="36" presetID="10" presetClass="entr" presetSubtype="0" fill="hold" nodeType="afterEffect">
                                  <p:stCondLst>
                                    <p:cond delay="0"/>
                                  </p:stCondLst>
                                  <p:childTnLst>
                                    <p:set>
                                      <p:cBhvr>
                                        <p:cTn id="37" dur="1" fill="hold">
                                          <p:stCondLst>
                                            <p:cond delay="0"/>
                                          </p:stCondLst>
                                        </p:cTn>
                                        <p:tgtEl>
                                          <p:spTgt spid="5">
                                            <p:txEl>
                                              <p:pRg st="8" end="8"/>
                                            </p:txEl>
                                          </p:spTgt>
                                        </p:tgtEl>
                                        <p:attrNameLst>
                                          <p:attrName>style.visibility</p:attrName>
                                        </p:attrNameLst>
                                      </p:cBhvr>
                                      <p:to>
                                        <p:strVal val="visible"/>
                                      </p:to>
                                    </p:set>
                                    <p:animEffect transition="in" filter="fade">
                                      <p:cBhvr>
                                        <p:cTn id="38"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9"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Creating a List</a:t>
            </a:r>
          </a:p>
        </p:txBody>
      </p:sp>
      <p:pic>
        <p:nvPicPr>
          <p:cNvPr id="12" name="Audio 11">
            <a:hlinkClick r:id="" action="ppaction://media"/>
            <a:extLst>
              <a:ext uri="{FF2B5EF4-FFF2-40B4-BE49-F238E27FC236}">
                <a16:creationId xmlns:a16="http://schemas.microsoft.com/office/drawing/2014/main" id="{3623B80B-3383-430F-83E0-41AC87EDDA0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6218238"/>
            <a:ext cx="487362" cy="487362"/>
          </a:xfrm>
          <a:prstGeom prst="rect">
            <a:avLst/>
          </a:prstGeom>
        </p:spPr>
      </p:pic>
      <p:sp>
        <p:nvSpPr>
          <p:cNvPr id="6" name="Rectangle 3">
            <a:extLst>
              <a:ext uri="{FF2B5EF4-FFF2-40B4-BE49-F238E27FC236}">
                <a16:creationId xmlns:a16="http://schemas.microsoft.com/office/drawing/2014/main" id="{A282A2F2-4786-4C9F-A8AA-476D93D4FF1D}"/>
              </a:ext>
            </a:extLst>
          </p:cNvPr>
          <p:cNvSpPr txBox="1">
            <a:spLocks noChangeArrowheads="1"/>
          </p:cNvSpPr>
          <p:nvPr/>
        </p:nvSpPr>
        <p:spPr bwMode="auto">
          <a:xfrm>
            <a:off x="76200" y="884238"/>
            <a:ext cx="8839200" cy="55165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a:buSzPct val="70000"/>
              <a:buFont typeface="Wingdings" panose="05000000000000000000" pitchFamily="2" charset="2"/>
              <a:buChar char="q"/>
            </a:pPr>
            <a:r>
              <a:rPr lang="en-US" sz="3200" b="1" dirty="0">
                <a:latin typeface="Arial Narrow" panose="020B0606020202030204" pitchFamily="34" charset="0"/>
              </a:rPr>
              <a:t>An element in a list can be another list – </a:t>
            </a:r>
            <a:r>
              <a:rPr lang="en-US" sz="3200" b="1" i="1" dirty="0">
                <a:solidFill>
                  <a:srgbClr val="FF0000"/>
                </a:solidFill>
                <a:latin typeface="Arial Narrow" panose="020B0606020202030204" pitchFamily="34" charset="0"/>
              </a:rPr>
              <a:t>nested</a:t>
            </a:r>
            <a:r>
              <a:rPr lang="en-US" sz="3200" b="1" i="1" dirty="0">
                <a:latin typeface="Arial Narrow" panose="020B0606020202030204" pitchFamily="34" charset="0"/>
              </a:rPr>
              <a:t> list</a:t>
            </a:r>
            <a:r>
              <a:rPr lang="en-US" sz="3200" b="1" dirty="0">
                <a:latin typeface="Arial Narrow" panose="020B0606020202030204" pitchFamily="34" charset="0"/>
              </a:rPr>
              <a:t>.</a:t>
            </a:r>
          </a:p>
          <a:p>
            <a:pPr marL="0" indent="0">
              <a:buSzPct val="70000"/>
              <a:buNone/>
              <a:tabLst>
                <a:tab pos="357188" algn="l"/>
              </a:tabLst>
            </a:pPr>
            <a:r>
              <a:rPr lang="en-US" sz="2400" dirty="0">
                <a:solidFill>
                  <a:srgbClr val="0000FF"/>
                </a:solidFill>
                <a:latin typeface="Calibri" panose="020F0502020204030204" pitchFamily="34" charset="0"/>
                <a:cs typeface="Calibri" panose="020F0502020204030204" pitchFamily="34" charset="0"/>
              </a:rPr>
              <a:t>     E.g.	</a:t>
            </a:r>
            <a:r>
              <a:rPr lang="en-US" sz="3200" b="1" dirty="0">
                <a:latin typeface="Arial Narrow" panose="020B0606020202030204" pitchFamily="34" charset="0"/>
              </a:rPr>
              <a:t>          </a:t>
            </a:r>
            <a:r>
              <a:rPr lang="en-US" sz="2400" dirty="0" err="1">
                <a:solidFill>
                  <a:srgbClr val="0000FF"/>
                </a:solidFill>
                <a:latin typeface="Calibri" panose="020F0502020204030204" pitchFamily="34" charset="0"/>
                <a:cs typeface="Calibri" panose="020F0502020204030204" pitchFamily="34" charset="0"/>
              </a:rPr>
              <a:t>friends_list</a:t>
            </a:r>
            <a:r>
              <a:rPr lang="en-US" sz="2400" dirty="0">
                <a:solidFill>
                  <a:srgbClr val="0000FF"/>
                </a:solidFill>
                <a:latin typeface="Calibri" panose="020F0502020204030204" pitchFamily="34" charset="0"/>
                <a:cs typeface="Calibri" panose="020F0502020204030204" pitchFamily="34" charset="0"/>
              </a:rPr>
              <a:t> = ['Peter', ['John', 'Mary'], 'David']</a:t>
            </a:r>
          </a:p>
          <a:p>
            <a:pPr marL="0" indent="0">
              <a:buSzPct val="70000"/>
              <a:buNone/>
              <a:tabLst>
                <a:tab pos="357188" algn="l"/>
              </a:tabLst>
            </a:pPr>
            <a:r>
              <a:rPr lang="en-US" sz="2400" dirty="0">
                <a:solidFill>
                  <a:srgbClr val="0000FF"/>
                </a:solidFill>
                <a:latin typeface="Calibri" panose="020F0502020204030204" pitchFamily="34" charset="0"/>
                <a:cs typeface="Calibri" panose="020F0502020204030204" pitchFamily="34" charset="0"/>
              </a:rPr>
              <a:t>   			matrix = [ [1,2,3], [4,5,6], [7,8,9] ]</a:t>
            </a:r>
          </a:p>
          <a:p>
            <a:pPr>
              <a:buSzPct val="70000"/>
              <a:buFont typeface="Wingdings" panose="05000000000000000000" pitchFamily="2" charset="2"/>
              <a:buChar char="q"/>
            </a:pPr>
            <a:r>
              <a:rPr lang="en-US" sz="3200" b="1" dirty="0">
                <a:latin typeface="Arial Narrow" panose="020B0606020202030204" pitchFamily="34" charset="0"/>
              </a:rPr>
              <a:t>A list that contains no elements is called an </a:t>
            </a:r>
            <a:r>
              <a:rPr lang="en-US" sz="3200" b="1" u="sng" dirty="0">
                <a:latin typeface="Arial Narrow" panose="020B0606020202030204" pitchFamily="34" charset="0"/>
              </a:rPr>
              <a:t>empty list</a:t>
            </a:r>
            <a:r>
              <a:rPr lang="en-US" sz="3200" b="1" dirty="0">
                <a:latin typeface="Arial Narrow" panose="020B0606020202030204" pitchFamily="34" charset="0"/>
              </a:rPr>
              <a:t>.</a:t>
            </a:r>
          </a:p>
          <a:p>
            <a:pPr marL="0" indent="0">
              <a:buSzPct val="70000"/>
              <a:buNone/>
            </a:pPr>
            <a:r>
              <a:rPr lang="en-US" sz="2400" dirty="0">
                <a:solidFill>
                  <a:srgbClr val="0000FF"/>
                </a:solidFill>
                <a:latin typeface="Calibri" panose="020F0502020204030204" pitchFamily="34" charset="0"/>
                <a:cs typeface="Calibri" panose="020F0502020204030204" pitchFamily="34" charset="0"/>
              </a:rPr>
              <a:t>     E.g.		</a:t>
            </a:r>
            <a:r>
              <a:rPr lang="en-US" sz="2400" dirty="0" err="1">
                <a:solidFill>
                  <a:srgbClr val="0000FF"/>
                </a:solidFill>
                <a:latin typeface="Calibri" panose="020F0502020204030204" pitchFamily="34" charset="0"/>
                <a:cs typeface="Calibri" panose="020F0502020204030204" pitchFamily="34" charset="0"/>
              </a:rPr>
              <a:t>empty_list</a:t>
            </a:r>
            <a:r>
              <a:rPr lang="en-US" sz="2400" dirty="0">
                <a:solidFill>
                  <a:srgbClr val="0000FF"/>
                </a:solidFill>
                <a:latin typeface="Calibri" panose="020F0502020204030204" pitchFamily="34" charset="0"/>
                <a:cs typeface="Calibri" panose="020F0502020204030204" pitchFamily="34" charset="0"/>
              </a:rPr>
              <a:t> = [ ]</a:t>
            </a:r>
          </a:p>
          <a:p>
            <a:pPr>
              <a:buSzPct val="70000"/>
              <a:buFont typeface="Wingdings" panose="05000000000000000000" pitchFamily="2" charset="2"/>
              <a:buChar char="q"/>
            </a:pPr>
            <a:r>
              <a:rPr lang="en-US" sz="3200" b="1" dirty="0">
                <a:latin typeface="Arial Narrow" panose="020B0606020202030204" pitchFamily="34" charset="0"/>
              </a:rPr>
              <a:t>A list may contain elements of different types.</a:t>
            </a:r>
          </a:p>
          <a:p>
            <a:pPr marL="0" indent="0">
              <a:buNone/>
            </a:pPr>
            <a:r>
              <a:rPr lang="en-US" sz="2400" dirty="0">
                <a:solidFill>
                  <a:srgbClr val="0000FF"/>
                </a:solidFill>
              </a:rPr>
              <a:t>    </a:t>
            </a:r>
            <a:r>
              <a:rPr lang="en-US" sz="2400" dirty="0">
                <a:solidFill>
                  <a:srgbClr val="0000FF"/>
                </a:solidFill>
                <a:latin typeface="Calibri" panose="020F0502020204030204" pitchFamily="34" charset="0"/>
                <a:cs typeface="Calibri" panose="020F0502020204030204" pitchFamily="34" charset="0"/>
              </a:rPr>
              <a:t>E.g.	      	</a:t>
            </a:r>
            <a:r>
              <a:rPr lang="en-US" sz="2400" dirty="0" err="1">
                <a:solidFill>
                  <a:srgbClr val="0000FF"/>
                </a:solidFill>
                <a:latin typeface="Calibri" panose="020F0502020204030204" pitchFamily="34" charset="0"/>
                <a:cs typeface="Calibri" panose="020F0502020204030204" pitchFamily="34" charset="0"/>
              </a:rPr>
              <a:t>mixed_list</a:t>
            </a:r>
            <a:r>
              <a:rPr lang="en-US" sz="2400" dirty="0">
                <a:solidFill>
                  <a:srgbClr val="0000FF"/>
                </a:solidFill>
                <a:latin typeface="Calibri" panose="020F0502020204030204" pitchFamily="34" charset="0"/>
                <a:cs typeface="Calibri" panose="020F0502020204030204" pitchFamily="34" charset="0"/>
              </a:rPr>
              <a:t> = ['Peter', 100, 23.5, [10, 20]]</a:t>
            </a:r>
            <a:endParaRPr lang="en-SG" sz="2400" dirty="0">
              <a:solidFill>
                <a:srgbClr val="0000FF"/>
              </a:solidFill>
              <a:latin typeface="Calibri" panose="020F0502020204030204" pitchFamily="34" charset="0"/>
              <a:cs typeface="Calibri" panose="020F0502020204030204" pitchFamily="34" charset="0"/>
            </a:endParaRPr>
          </a:p>
          <a:p>
            <a:endParaRPr lang="en-US" altLang="en-US" sz="2400" kern="0" dirty="0">
              <a:solidFill>
                <a:schemeClr val="tx1"/>
              </a:solidFill>
              <a:latin typeface="Calibri" panose="020F0502020204030204" pitchFamily="34" charset="0"/>
              <a:cs typeface="Calibri" panose="020F0502020204030204" pitchFamily="34" charset="0"/>
            </a:endParaRPr>
          </a:p>
          <a:p>
            <a:endParaRPr lang="en-US" altLang="en-US" sz="2400" kern="0" dirty="0">
              <a:solidFill>
                <a:schemeClr val="tx1"/>
              </a:solidFill>
            </a:endParaRPr>
          </a:p>
          <a:p>
            <a:endParaRPr lang="en-US" altLang="en-US" kern="0" dirty="0"/>
          </a:p>
        </p:txBody>
      </p:sp>
    </p:spTree>
    <p:custDataLst>
      <p:tags r:id="rId1"/>
    </p:custDataLst>
    <p:extLst>
      <p:ext uri="{BB962C8B-B14F-4D97-AF65-F5344CB8AC3E}">
        <p14:creationId xmlns:p14="http://schemas.microsoft.com/office/powerpoint/2010/main" val="47328833"/>
      </p:ext>
    </p:extLst>
  </p:cSld>
  <p:clrMapOvr>
    <a:masterClrMapping/>
  </p:clrMapOvr>
  <mc:AlternateContent xmlns:mc="http://schemas.openxmlformats.org/markup-compatibility/2006" xmlns:p15="http://schemas.microsoft.com/office/powerpoint/2012/main">
    <mc:Choice Requires="p15">
      <p:transition spd="slow" advTm="93205">
        <p15:prstTrans prst="peelOff"/>
      </p:transition>
    </mc:Choice>
    <mc:Fallback xmlns="">
      <p:transition spd="slow" advTm="932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Basic Operators for List</a:t>
            </a:r>
          </a:p>
        </p:txBody>
      </p:sp>
      <p:sp>
        <p:nvSpPr>
          <p:cNvPr id="5" name="Rectangle 3"/>
          <p:cNvSpPr txBox="1">
            <a:spLocks noChangeArrowheads="1"/>
          </p:cNvSpPr>
          <p:nvPr/>
        </p:nvSpPr>
        <p:spPr bwMode="auto">
          <a:xfrm>
            <a:off x="76200" y="884238"/>
            <a:ext cx="50292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a:buFont typeface="Wingdings" panose="05000000000000000000" pitchFamily="2" charset="2"/>
              <a:buChar char="ü"/>
            </a:pPr>
            <a:r>
              <a:rPr lang="en-US" dirty="0">
                <a:latin typeface="Arial Narrow" panose="020B0606020202030204" pitchFamily="34" charset="0"/>
              </a:rPr>
              <a:t>Use the </a:t>
            </a:r>
            <a:r>
              <a:rPr lang="en-US" b="1" dirty="0">
                <a:latin typeface="Arial Narrow" panose="020B0606020202030204" pitchFamily="34" charset="0"/>
              </a:rPr>
              <a:t>bracket operator </a:t>
            </a:r>
            <a:r>
              <a:rPr lang="en-US" b="1" dirty="0">
                <a:solidFill>
                  <a:srgbClr val="FF0000"/>
                </a:solidFill>
                <a:latin typeface="Arial Narrow" panose="020B0606020202030204" pitchFamily="34" charset="0"/>
              </a:rPr>
              <a:t>[n]</a:t>
            </a:r>
            <a:r>
              <a:rPr lang="en-US" b="1" dirty="0">
                <a:latin typeface="Arial Narrow" panose="020B0606020202030204" pitchFamily="34" charset="0"/>
              </a:rPr>
              <a:t> </a:t>
            </a:r>
            <a:r>
              <a:rPr lang="en-US" dirty="0">
                <a:latin typeface="Arial Narrow" panose="020B0606020202030204" pitchFamily="34" charset="0"/>
              </a:rPr>
              <a:t>to </a:t>
            </a:r>
            <a:r>
              <a:rPr lang="en-US" u="sng" dirty="0">
                <a:latin typeface="Arial Narrow" panose="020B0606020202030204" pitchFamily="34" charset="0"/>
              </a:rPr>
              <a:t>access an element</a:t>
            </a:r>
            <a:r>
              <a:rPr lang="en-US" dirty="0">
                <a:latin typeface="Arial Narrow" panose="020B0606020202030204" pitchFamily="34" charset="0"/>
              </a:rPr>
              <a:t> in the list.</a:t>
            </a:r>
          </a:p>
          <a:p>
            <a:pPr>
              <a:buFont typeface="Wingdings" panose="05000000000000000000" pitchFamily="2" charset="2"/>
              <a:buChar char="ü"/>
            </a:pPr>
            <a:endParaRPr lang="en-US" dirty="0">
              <a:latin typeface="Arial Narrow" panose="020B0606020202030204" pitchFamily="34" charset="0"/>
            </a:endParaRPr>
          </a:p>
          <a:p>
            <a:pPr>
              <a:buFont typeface="Wingdings" panose="05000000000000000000" pitchFamily="2" charset="2"/>
              <a:buChar char="ü"/>
            </a:pPr>
            <a:endParaRPr lang="en-US" dirty="0">
              <a:latin typeface="Arial Narrow" panose="020B0606020202030204" pitchFamily="34" charset="0"/>
            </a:endParaRPr>
          </a:p>
          <a:p>
            <a:pPr>
              <a:buFont typeface="Wingdings" panose="05000000000000000000" pitchFamily="2" charset="2"/>
              <a:buChar char="ü"/>
            </a:pPr>
            <a:endParaRPr lang="en-US" dirty="0">
              <a:latin typeface="Arial Narrow" panose="020B0606020202030204" pitchFamily="34" charset="0"/>
            </a:endParaRPr>
          </a:p>
          <a:p>
            <a:pPr>
              <a:buFont typeface="Wingdings" panose="05000000000000000000" pitchFamily="2" charset="2"/>
              <a:buChar char="ü"/>
            </a:pPr>
            <a:r>
              <a:rPr lang="en-US" dirty="0">
                <a:latin typeface="Arial Narrow" panose="020B0606020202030204" pitchFamily="34" charset="0"/>
              </a:rPr>
              <a:t>Use the </a:t>
            </a:r>
            <a:r>
              <a:rPr lang="en-US" b="1" dirty="0">
                <a:solidFill>
                  <a:srgbClr val="FF0000"/>
                </a:solidFill>
                <a:latin typeface="Arial Narrow" panose="020B0606020202030204" pitchFamily="34" charset="0"/>
              </a:rPr>
              <a:t>[</a:t>
            </a:r>
            <a:r>
              <a:rPr lang="en-US" b="1" dirty="0" err="1">
                <a:solidFill>
                  <a:srgbClr val="FF0000"/>
                </a:solidFill>
                <a:latin typeface="Arial Narrow" panose="020B0606020202030204" pitchFamily="34" charset="0"/>
              </a:rPr>
              <a:t>n:m</a:t>
            </a:r>
            <a:r>
              <a:rPr lang="en-US" b="1" dirty="0">
                <a:solidFill>
                  <a:srgbClr val="FF0000"/>
                </a:solidFill>
                <a:latin typeface="Arial Narrow" panose="020B0606020202030204" pitchFamily="34" charset="0"/>
              </a:rPr>
              <a:t>] </a:t>
            </a:r>
            <a:r>
              <a:rPr lang="en-US" b="1" dirty="0">
                <a:latin typeface="Arial Narrow" panose="020B0606020202030204" pitchFamily="34" charset="0"/>
              </a:rPr>
              <a:t>operator </a:t>
            </a:r>
            <a:r>
              <a:rPr lang="en-US" dirty="0">
                <a:latin typeface="Arial Narrow" panose="020B0606020202030204" pitchFamily="34" charset="0"/>
              </a:rPr>
              <a:t>to access </a:t>
            </a:r>
            <a:r>
              <a:rPr lang="en-US" u="sng" dirty="0">
                <a:latin typeface="Arial Narrow" panose="020B0606020202030204" pitchFamily="34" charset="0"/>
              </a:rPr>
              <a:t>part of the list</a:t>
            </a:r>
            <a:r>
              <a:rPr lang="en-US" dirty="0">
                <a:latin typeface="Arial Narrow" panose="020B0606020202030204" pitchFamily="34" charset="0"/>
              </a:rPr>
              <a:t> from index n to m.</a:t>
            </a:r>
          </a:p>
          <a:p>
            <a:pPr lvl="1">
              <a:buFont typeface="Arial" panose="020B0604020202020204" pitchFamily="34" charset="0"/>
              <a:buChar char="•"/>
            </a:pPr>
            <a:r>
              <a:rPr lang="en-US" dirty="0">
                <a:solidFill>
                  <a:srgbClr val="360036"/>
                </a:solidFill>
                <a:latin typeface="Arial Narrow" panose="020B0606020202030204" pitchFamily="34" charset="0"/>
              </a:rPr>
              <a:t>Usage is similar to Strings</a:t>
            </a:r>
          </a:p>
          <a:p>
            <a:pPr>
              <a:buFont typeface="Arial" panose="020B0604020202020204" pitchFamily="34" charset="0"/>
              <a:buChar char="•"/>
              <a:tabLst>
                <a:tab pos="357188" algn="l"/>
              </a:tabLst>
            </a:pPr>
            <a:endParaRPr lang="en-US" altLang="en-US" sz="2400" kern="0" dirty="0">
              <a:solidFill>
                <a:srgbClr val="360036"/>
              </a:solidFill>
            </a:endParaRPr>
          </a:p>
          <a:p>
            <a:endParaRPr lang="en-US" altLang="en-US" sz="2400" kern="0" dirty="0">
              <a:solidFill>
                <a:schemeClr val="tx1"/>
              </a:solidFill>
            </a:endParaRPr>
          </a:p>
          <a:p>
            <a:endParaRPr lang="en-US" altLang="en-US" kern="0" dirty="0"/>
          </a:p>
        </p:txBody>
      </p:sp>
      <p:pic>
        <p:nvPicPr>
          <p:cNvPr id="6" name="Picture 5"/>
          <p:cNvPicPr>
            <a:picLocks noChangeAspect="1"/>
          </p:cNvPicPr>
          <p:nvPr/>
        </p:nvPicPr>
        <p:blipFill>
          <a:blip r:embed="rId6"/>
          <a:stretch>
            <a:fillRect/>
          </a:stretch>
        </p:blipFill>
        <p:spPr>
          <a:xfrm>
            <a:off x="5638800" y="808534"/>
            <a:ext cx="3340655" cy="810703"/>
          </a:xfrm>
          <a:prstGeom prst="rect">
            <a:avLst/>
          </a:prstGeom>
          <a:ln>
            <a:solidFill>
              <a:schemeClr val="tx1"/>
            </a:solidFill>
          </a:ln>
        </p:spPr>
      </p:pic>
      <p:pic>
        <p:nvPicPr>
          <p:cNvPr id="2" name="Picture 1">
            <a:extLst>
              <a:ext uri="{FF2B5EF4-FFF2-40B4-BE49-F238E27FC236}">
                <a16:creationId xmlns:a16="http://schemas.microsoft.com/office/drawing/2014/main" id="{326B852D-7295-41A1-816B-E45A0882959D}"/>
              </a:ext>
            </a:extLst>
          </p:cNvPr>
          <p:cNvPicPr>
            <a:picLocks noChangeAspect="1"/>
          </p:cNvPicPr>
          <p:nvPr/>
        </p:nvPicPr>
        <p:blipFill>
          <a:blip r:embed="rId7"/>
          <a:stretch>
            <a:fillRect/>
          </a:stretch>
        </p:blipFill>
        <p:spPr>
          <a:xfrm>
            <a:off x="5647663" y="3407717"/>
            <a:ext cx="2024091" cy="1998306"/>
          </a:xfrm>
          <a:prstGeom prst="rect">
            <a:avLst/>
          </a:prstGeom>
          <a:ln>
            <a:solidFill>
              <a:schemeClr val="tx1"/>
            </a:solidFill>
          </a:ln>
        </p:spPr>
      </p:pic>
      <p:pic>
        <p:nvPicPr>
          <p:cNvPr id="3" name="Picture 2">
            <a:extLst>
              <a:ext uri="{FF2B5EF4-FFF2-40B4-BE49-F238E27FC236}">
                <a16:creationId xmlns:a16="http://schemas.microsoft.com/office/drawing/2014/main" id="{FD6373F7-E603-453E-A33A-578CFE304E43}"/>
              </a:ext>
            </a:extLst>
          </p:cNvPr>
          <p:cNvPicPr>
            <a:picLocks noChangeAspect="1"/>
          </p:cNvPicPr>
          <p:nvPr/>
        </p:nvPicPr>
        <p:blipFill>
          <a:blip r:embed="rId8"/>
          <a:stretch>
            <a:fillRect/>
          </a:stretch>
        </p:blipFill>
        <p:spPr>
          <a:xfrm>
            <a:off x="5647663" y="1990745"/>
            <a:ext cx="1832344" cy="967070"/>
          </a:xfrm>
          <a:prstGeom prst="rect">
            <a:avLst/>
          </a:prstGeom>
          <a:ln>
            <a:solidFill>
              <a:schemeClr val="tx1"/>
            </a:solidFill>
          </a:ln>
        </p:spPr>
      </p:pic>
      <p:pic>
        <p:nvPicPr>
          <p:cNvPr id="9" name="Audio 8">
            <a:hlinkClick r:id="" action="ppaction://media"/>
            <a:extLst>
              <a:ext uri="{FF2B5EF4-FFF2-40B4-BE49-F238E27FC236}">
                <a16:creationId xmlns:a16="http://schemas.microsoft.com/office/drawing/2014/main" id="{59F458D3-5C2A-4E3F-B01E-F9FB3BA78540}"/>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200653818"/>
      </p:ext>
    </p:extLst>
  </p:cSld>
  <p:clrMapOvr>
    <a:masterClrMapping/>
  </p:clrMapOvr>
  <mc:AlternateContent xmlns:mc="http://schemas.openxmlformats.org/markup-compatibility/2006" xmlns:p15="http://schemas.microsoft.com/office/powerpoint/2012/main">
    <mc:Choice Requires="p15">
      <p:transition spd="slow" advTm="59160">
        <p15:prstTrans prst="peelOff"/>
      </p:transition>
    </mc:Choice>
    <mc:Fallback xmlns="">
      <p:transition spd="slow" advTm="591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10"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fade">
                                      <p:cBhvr>
                                        <p:cTn id="22" dur="500"/>
                                        <p:tgtEl>
                                          <p:spTgt spid="5">
                                            <p:txEl>
                                              <p:pRg st="4" end="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5">
                                            <p:txEl>
                                              <p:pRg st="5" end="5"/>
                                            </p:txEl>
                                          </p:spTgt>
                                        </p:tgtEl>
                                        <p:attrNameLst>
                                          <p:attrName>style.visibility</p:attrName>
                                        </p:attrNameLst>
                                      </p:cBhvr>
                                      <p:to>
                                        <p:strVal val="visible"/>
                                      </p:to>
                                    </p:set>
                                    <p:animEffect transition="in" filter="fade">
                                      <p:cBhvr>
                                        <p:cTn id="25" dur="500"/>
                                        <p:tgtEl>
                                          <p:spTgt spid="5">
                                            <p:txEl>
                                              <p:pRg st="5" end="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Basic Operators for List</a:t>
            </a:r>
          </a:p>
        </p:txBody>
      </p:sp>
      <p:sp>
        <p:nvSpPr>
          <p:cNvPr id="5" name="Rectangle 3"/>
          <p:cNvSpPr txBox="1">
            <a:spLocks noChangeArrowheads="1"/>
          </p:cNvSpPr>
          <p:nvPr/>
        </p:nvSpPr>
        <p:spPr bwMode="auto">
          <a:xfrm>
            <a:off x="76200" y="884238"/>
            <a:ext cx="50292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a:buFont typeface="Wingdings" panose="05000000000000000000" pitchFamily="2" charset="2"/>
              <a:buChar char="ü"/>
            </a:pPr>
            <a:r>
              <a:rPr lang="en-US" sz="2400" dirty="0">
                <a:latin typeface="Arial Narrow" panose="020B0606020202030204" pitchFamily="34" charset="0"/>
              </a:rPr>
              <a:t> </a:t>
            </a:r>
            <a:r>
              <a:rPr lang="en-US" b="1" dirty="0">
                <a:solidFill>
                  <a:srgbClr val="FF0000"/>
                </a:solidFill>
                <a:latin typeface="Arial Narrow" panose="020B0606020202030204" pitchFamily="34" charset="0"/>
              </a:rPr>
              <a:t>+</a:t>
            </a:r>
            <a:r>
              <a:rPr lang="en-US" b="1" dirty="0">
                <a:latin typeface="Arial Narrow" panose="020B0606020202030204" pitchFamily="34" charset="0"/>
              </a:rPr>
              <a:t> operator </a:t>
            </a:r>
            <a:r>
              <a:rPr lang="en-US" dirty="0">
                <a:latin typeface="Arial Narrow" panose="020B0606020202030204" pitchFamily="34" charset="0"/>
              </a:rPr>
              <a:t>concatenates lists.</a:t>
            </a:r>
          </a:p>
          <a:p>
            <a:pPr>
              <a:buFont typeface="Wingdings" panose="05000000000000000000" pitchFamily="2" charset="2"/>
              <a:buChar char="ü"/>
            </a:pPr>
            <a:endParaRPr lang="en-US" dirty="0">
              <a:latin typeface="Arial Narrow" panose="020B0606020202030204" pitchFamily="34" charset="0"/>
            </a:endParaRPr>
          </a:p>
          <a:p>
            <a:pPr>
              <a:buFont typeface="Wingdings" panose="05000000000000000000" pitchFamily="2" charset="2"/>
              <a:buChar char="ü"/>
            </a:pPr>
            <a:r>
              <a:rPr lang="en-US" dirty="0">
                <a:latin typeface="Arial Narrow" panose="020B0606020202030204" pitchFamily="34" charset="0"/>
              </a:rPr>
              <a:t> </a:t>
            </a:r>
            <a:r>
              <a:rPr lang="en-US" b="1" dirty="0">
                <a:solidFill>
                  <a:srgbClr val="FF0000"/>
                </a:solidFill>
                <a:latin typeface="Arial Narrow" panose="020B0606020202030204" pitchFamily="34" charset="0"/>
              </a:rPr>
              <a:t>in</a:t>
            </a:r>
            <a:r>
              <a:rPr lang="en-US" b="1" dirty="0">
                <a:latin typeface="Arial Narrow" panose="020B0606020202030204" pitchFamily="34" charset="0"/>
              </a:rPr>
              <a:t> operator </a:t>
            </a:r>
            <a:r>
              <a:rPr lang="en-US" dirty="0">
                <a:latin typeface="Arial Narrow" panose="020B0606020202030204" pitchFamily="34" charset="0"/>
              </a:rPr>
              <a:t>detects the presence of an element in the list.</a:t>
            </a:r>
          </a:p>
          <a:p>
            <a:pPr marL="0" indent="0">
              <a:buNone/>
            </a:pPr>
            <a:endParaRPr lang="en-US" dirty="0">
              <a:latin typeface="Arial Narrow" panose="020B0606020202030204" pitchFamily="34" charset="0"/>
            </a:endParaRPr>
          </a:p>
          <a:p>
            <a:pPr>
              <a:buFont typeface="Wingdings" panose="05000000000000000000" pitchFamily="2" charset="2"/>
              <a:buChar char="ü"/>
            </a:pPr>
            <a:r>
              <a:rPr lang="en-US" dirty="0">
                <a:latin typeface="Arial Narrow" panose="020B0606020202030204" pitchFamily="34" charset="0"/>
              </a:rPr>
              <a:t> </a:t>
            </a:r>
            <a:r>
              <a:rPr lang="en-US" b="1" dirty="0">
                <a:solidFill>
                  <a:srgbClr val="FF0000"/>
                </a:solidFill>
                <a:latin typeface="Arial Narrow" panose="020B0606020202030204" pitchFamily="34" charset="0"/>
              </a:rPr>
              <a:t>==</a:t>
            </a:r>
            <a:r>
              <a:rPr lang="en-US" b="1" dirty="0">
                <a:latin typeface="Arial Narrow" panose="020B0606020202030204" pitchFamily="34" charset="0"/>
              </a:rPr>
              <a:t> operator </a:t>
            </a:r>
            <a:r>
              <a:rPr lang="en-US" dirty="0">
                <a:latin typeface="Arial Narrow" panose="020B0606020202030204" pitchFamily="34" charset="0"/>
              </a:rPr>
              <a:t>compares if two lists are equal;</a:t>
            </a:r>
          </a:p>
          <a:p>
            <a:pPr>
              <a:buFont typeface="Wingdings" panose="05000000000000000000" pitchFamily="2" charset="2"/>
              <a:buChar char="ü"/>
            </a:pPr>
            <a:r>
              <a:rPr lang="en-US" b="1" dirty="0">
                <a:solidFill>
                  <a:schemeClr val="tx1"/>
                </a:solidFill>
                <a:latin typeface="Arial Narrow" panose="020B0606020202030204" pitchFamily="34" charset="0"/>
              </a:rPr>
              <a:t> </a:t>
            </a:r>
            <a:r>
              <a:rPr lang="en-US" b="1" dirty="0">
                <a:solidFill>
                  <a:srgbClr val="FF0000"/>
                </a:solidFill>
                <a:latin typeface="Arial Narrow" panose="020B0606020202030204" pitchFamily="34" charset="0"/>
              </a:rPr>
              <a:t>!=</a:t>
            </a:r>
            <a:r>
              <a:rPr lang="en-US" b="1" dirty="0">
                <a:solidFill>
                  <a:schemeClr val="tx1"/>
                </a:solidFill>
                <a:latin typeface="Arial Narrow" panose="020B0606020202030204" pitchFamily="34" charset="0"/>
              </a:rPr>
              <a:t> o</a:t>
            </a:r>
            <a:r>
              <a:rPr lang="en-US" b="1" dirty="0">
                <a:latin typeface="Arial Narrow" panose="020B0606020202030204" pitchFamily="34" charset="0"/>
              </a:rPr>
              <a:t>perator </a:t>
            </a:r>
            <a:r>
              <a:rPr lang="en-US" dirty="0">
                <a:latin typeface="Arial Narrow" panose="020B0606020202030204" pitchFamily="34" charset="0"/>
              </a:rPr>
              <a:t>compares if two lists are equal </a:t>
            </a:r>
            <a:r>
              <a:rPr lang="en-US" sz="2400" dirty="0">
                <a:solidFill>
                  <a:schemeClr val="tx1"/>
                </a:solidFill>
              </a:rPr>
              <a:t>	</a:t>
            </a:r>
            <a:endParaRPr lang="en-US" altLang="en-US" sz="2400" kern="0" dirty="0">
              <a:solidFill>
                <a:schemeClr val="tx1"/>
              </a:solidFill>
            </a:endParaRPr>
          </a:p>
          <a:p>
            <a:endParaRPr lang="en-US" altLang="en-US" sz="2400" kern="0" dirty="0">
              <a:solidFill>
                <a:schemeClr val="tx1"/>
              </a:solidFill>
            </a:endParaRPr>
          </a:p>
          <a:p>
            <a:endParaRPr lang="en-US" altLang="en-US" kern="0" dirty="0"/>
          </a:p>
        </p:txBody>
      </p:sp>
      <p:pic>
        <p:nvPicPr>
          <p:cNvPr id="9" name="Picture 8"/>
          <p:cNvPicPr>
            <a:picLocks noChangeAspect="1"/>
          </p:cNvPicPr>
          <p:nvPr/>
        </p:nvPicPr>
        <p:blipFill>
          <a:blip r:embed="rId6"/>
          <a:stretch>
            <a:fillRect/>
          </a:stretch>
        </p:blipFill>
        <p:spPr>
          <a:xfrm>
            <a:off x="5105400" y="884238"/>
            <a:ext cx="3940935" cy="914400"/>
          </a:xfrm>
          <a:prstGeom prst="rect">
            <a:avLst/>
          </a:prstGeom>
          <a:ln>
            <a:solidFill>
              <a:schemeClr val="tx1"/>
            </a:solidFill>
          </a:ln>
        </p:spPr>
      </p:pic>
      <p:pic>
        <p:nvPicPr>
          <p:cNvPr id="3" name="Picture 2">
            <a:extLst>
              <a:ext uri="{FF2B5EF4-FFF2-40B4-BE49-F238E27FC236}">
                <a16:creationId xmlns:a16="http://schemas.microsoft.com/office/drawing/2014/main" id="{B66B7CBD-B917-4187-A6EC-C1929298B711}"/>
              </a:ext>
            </a:extLst>
          </p:cNvPr>
          <p:cNvPicPr>
            <a:picLocks noChangeAspect="1"/>
          </p:cNvPicPr>
          <p:nvPr/>
        </p:nvPicPr>
        <p:blipFill>
          <a:blip r:embed="rId7"/>
          <a:stretch>
            <a:fillRect/>
          </a:stretch>
        </p:blipFill>
        <p:spPr>
          <a:xfrm>
            <a:off x="5105400" y="2054173"/>
            <a:ext cx="1953866" cy="1227222"/>
          </a:xfrm>
          <a:prstGeom prst="rect">
            <a:avLst/>
          </a:prstGeom>
          <a:ln>
            <a:solidFill>
              <a:schemeClr val="tx1"/>
            </a:solidFill>
          </a:ln>
        </p:spPr>
      </p:pic>
      <p:pic>
        <p:nvPicPr>
          <p:cNvPr id="4" name="Picture 3">
            <a:extLst>
              <a:ext uri="{FF2B5EF4-FFF2-40B4-BE49-F238E27FC236}">
                <a16:creationId xmlns:a16="http://schemas.microsoft.com/office/drawing/2014/main" id="{D19C4465-651E-4CBE-BF4F-6CEAA1D5E2E2}"/>
              </a:ext>
            </a:extLst>
          </p:cNvPr>
          <p:cNvPicPr>
            <a:picLocks noChangeAspect="1"/>
          </p:cNvPicPr>
          <p:nvPr/>
        </p:nvPicPr>
        <p:blipFill>
          <a:blip r:embed="rId8"/>
          <a:stretch>
            <a:fillRect/>
          </a:stretch>
        </p:blipFill>
        <p:spPr>
          <a:xfrm>
            <a:off x="5105400" y="3536930"/>
            <a:ext cx="3048000" cy="1632857"/>
          </a:xfrm>
          <a:prstGeom prst="rect">
            <a:avLst/>
          </a:prstGeom>
          <a:ln>
            <a:solidFill>
              <a:schemeClr val="tx1"/>
            </a:solidFill>
          </a:ln>
        </p:spPr>
      </p:pic>
      <p:pic>
        <p:nvPicPr>
          <p:cNvPr id="10" name="Audio 9">
            <a:hlinkClick r:id="" action="ppaction://media"/>
            <a:extLst>
              <a:ext uri="{FF2B5EF4-FFF2-40B4-BE49-F238E27FC236}">
                <a16:creationId xmlns:a16="http://schemas.microsoft.com/office/drawing/2014/main" id="{D5D6F740-EC1F-42C1-BE6F-29FA4ED9D4FF}"/>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796064229"/>
      </p:ext>
    </p:extLst>
  </p:cSld>
  <p:clrMapOvr>
    <a:masterClrMapping/>
  </p:clrMapOvr>
  <mc:AlternateContent xmlns:mc="http://schemas.openxmlformats.org/markup-compatibility/2006" xmlns:p15="http://schemas.microsoft.com/office/powerpoint/2012/main">
    <mc:Choice Requires="p15">
      <p:transition spd="slow" advTm="59489">
        <p15:prstTrans prst="peelOff"/>
      </p:transition>
    </mc:Choice>
    <mc:Fallback xmlns="">
      <p:transition spd="slow" advTm="594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fade">
                                      <p:cBhvr>
                                        <p:cTn id="19" dur="500"/>
                                        <p:tgtEl>
                                          <p:spTgt spid="5">
                                            <p:txEl>
                                              <p:pRg st="2" end="2"/>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par>
                                <p:cTn id="31" presetID="10" presetClass="entr" presetSubtype="0" fill="hold" nodeType="withEffect">
                                  <p:stCondLst>
                                    <p:cond delay="0"/>
                                  </p:stCondLst>
                                  <p:childTnLst>
                                    <p:set>
                                      <p:cBhvr>
                                        <p:cTn id="32" dur="1" fill="hold">
                                          <p:stCondLst>
                                            <p:cond delay="0"/>
                                          </p:stCondLst>
                                        </p:cTn>
                                        <p:tgtEl>
                                          <p:spTgt spid="5">
                                            <p:txEl>
                                              <p:pRg st="5" end="5"/>
                                            </p:txEl>
                                          </p:spTgt>
                                        </p:tgtEl>
                                        <p:attrNameLst>
                                          <p:attrName>style.visibility</p:attrName>
                                        </p:attrNameLst>
                                      </p:cBhvr>
                                      <p:to>
                                        <p:strVal val="visible"/>
                                      </p:to>
                                    </p:set>
                                    <p:animEffect transition="in" filter="fade">
                                      <p:cBhvr>
                                        <p:cTn id="33"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4"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a:defRPr/>
            </a:pPr>
            <a:r>
              <a:rPr lang="en-US" dirty="0"/>
              <a:t>Basic Functions for List</a:t>
            </a:r>
          </a:p>
        </p:txBody>
      </p:sp>
      <p:sp>
        <p:nvSpPr>
          <p:cNvPr id="5" name="Rectangle 3"/>
          <p:cNvSpPr txBox="1">
            <a:spLocks noChangeArrowheads="1"/>
          </p:cNvSpPr>
          <p:nvPr/>
        </p:nvSpPr>
        <p:spPr bwMode="auto">
          <a:xfrm>
            <a:off x="76200" y="884238"/>
            <a:ext cx="83058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rgbClr val="660033"/>
                </a:solidFill>
                <a:latin typeface="+mn-lt"/>
                <a:ea typeface="+mn-ea"/>
                <a:cs typeface="+mn-cs"/>
              </a:defRPr>
            </a:lvl1pPr>
            <a:lvl2pPr marL="742950" indent="-285750" algn="l" rtl="0" eaLnBrk="0" fontAlgn="base" hangingPunct="0">
              <a:spcBef>
                <a:spcPct val="20000"/>
              </a:spcBef>
              <a:spcAft>
                <a:spcPct val="0"/>
              </a:spcAft>
              <a:buChar char="–"/>
              <a:defRPr sz="2400">
                <a:solidFill>
                  <a:srgbClr val="660033"/>
                </a:solidFill>
                <a:latin typeface="+mn-lt"/>
                <a:cs typeface="+mn-cs"/>
              </a:defRPr>
            </a:lvl2pPr>
            <a:lvl3pPr marL="1143000" indent="-228600" algn="l" rtl="0" eaLnBrk="0" fontAlgn="base" hangingPunct="0">
              <a:spcBef>
                <a:spcPct val="20000"/>
              </a:spcBef>
              <a:spcAft>
                <a:spcPct val="0"/>
              </a:spcAft>
              <a:buChar char="•"/>
              <a:defRPr sz="2000">
                <a:solidFill>
                  <a:srgbClr val="660033"/>
                </a:solidFill>
                <a:latin typeface="+mn-lt"/>
                <a:cs typeface="+mn-cs"/>
              </a:defRPr>
            </a:lvl3pPr>
            <a:lvl4pPr marL="1600200" indent="-228600" algn="l" rtl="0" eaLnBrk="0" fontAlgn="base" hangingPunct="0">
              <a:spcBef>
                <a:spcPct val="20000"/>
              </a:spcBef>
              <a:spcAft>
                <a:spcPct val="0"/>
              </a:spcAft>
              <a:buChar char="–"/>
              <a:defRPr>
                <a:solidFill>
                  <a:srgbClr val="660033"/>
                </a:solidFill>
                <a:latin typeface="+mn-lt"/>
                <a:cs typeface="+mn-cs"/>
              </a:defRPr>
            </a:lvl4pPr>
            <a:lvl5pPr marL="2057400" indent="-228600" algn="l" rtl="0" eaLnBrk="0" fontAlgn="base" hangingPunct="0">
              <a:spcBef>
                <a:spcPct val="20000"/>
              </a:spcBef>
              <a:spcAft>
                <a:spcPct val="0"/>
              </a:spcAft>
              <a:buChar char="»"/>
              <a:defRPr>
                <a:solidFill>
                  <a:srgbClr val="660033"/>
                </a:solidFill>
                <a:latin typeface="+mn-lt"/>
                <a:cs typeface="+mn-cs"/>
              </a:defRPr>
            </a:lvl5pPr>
            <a:lvl6pPr marL="2514600" indent="-228600" algn="l" rtl="0" fontAlgn="base">
              <a:spcBef>
                <a:spcPct val="20000"/>
              </a:spcBef>
              <a:spcAft>
                <a:spcPct val="0"/>
              </a:spcAft>
              <a:buChar char="»"/>
              <a:defRPr>
                <a:solidFill>
                  <a:schemeClr val="accent2"/>
                </a:solidFill>
                <a:latin typeface="+mn-lt"/>
                <a:cs typeface="+mn-cs"/>
              </a:defRPr>
            </a:lvl6pPr>
            <a:lvl7pPr marL="2971800" indent="-228600" algn="l" rtl="0" fontAlgn="base">
              <a:spcBef>
                <a:spcPct val="20000"/>
              </a:spcBef>
              <a:spcAft>
                <a:spcPct val="0"/>
              </a:spcAft>
              <a:buChar char="»"/>
              <a:defRPr>
                <a:solidFill>
                  <a:schemeClr val="accent2"/>
                </a:solidFill>
                <a:latin typeface="+mn-lt"/>
                <a:cs typeface="+mn-cs"/>
              </a:defRPr>
            </a:lvl7pPr>
            <a:lvl8pPr marL="3429000" indent="-228600" algn="l" rtl="0" fontAlgn="base">
              <a:spcBef>
                <a:spcPct val="20000"/>
              </a:spcBef>
              <a:spcAft>
                <a:spcPct val="0"/>
              </a:spcAft>
              <a:buChar char="»"/>
              <a:defRPr>
                <a:solidFill>
                  <a:schemeClr val="accent2"/>
                </a:solidFill>
                <a:latin typeface="+mn-lt"/>
                <a:cs typeface="+mn-cs"/>
              </a:defRPr>
            </a:lvl8pPr>
            <a:lvl9pPr marL="3886200" indent="-228600" algn="l" rtl="0" fontAlgn="base">
              <a:spcBef>
                <a:spcPct val="20000"/>
              </a:spcBef>
              <a:spcAft>
                <a:spcPct val="0"/>
              </a:spcAft>
              <a:buChar char="»"/>
              <a:defRPr>
                <a:solidFill>
                  <a:schemeClr val="accent2"/>
                </a:solidFill>
                <a:latin typeface="+mn-lt"/>
                <a:cs typeface="+mn-cs"/>
              </a:defRPr>
            </a:lvl9pPr>
          </a:lstStyle>
          <a:p>
            <a:pPr>
              <a:buFont typeface="Wingdings" panose="05000000000000000000" pitchFamily="2" charset="2"/>
              <a:buChar char="ü"/>
            </a:pPr>
            <a:r>
              <a:rPr lang="en-US" dirty="0">
                <a:latin typeface="Arial Narrow" panose="020B0606020202030204" pitchFamily="34" charset="0"/>
              </a:rPr>
              <a:t>function </a:t>
            </a:r>
            <a:r>
              <a:rPr lang="en-US" b="1" dirty="0" err="1">
                <a:solidFill>
                  <a:srgbClr val="FF0000"/>
                </a:solidFill>
                <a:latin typeface="Arial Narrow" panose="020B0606020202030204" pitchFamily="34" charset="0"/>
              </a:rPr>
              <a:t>len</a:t>
            </a:r>
            <a:r>
              <a:rPr lang="en-US" b="1" dirty="0">
                <a:solidFill>
                  <a:srgbClr val="FF0000"/>
                </a:solidFill>
                <a:latin typeface="Arial Narrow" panose="020B0606020202030204" pitchFamily="34" charset="0"/>
              </a:rPr>
              <a:t>() </a:t>
            </a:r>
            <a:r>
              <a:rPr lang="en-US" dirty="0">
                <a:latin typeface="Arial Narrow" panose="020B0606020202030204" pitchFamily="34" charset="0"/>
              </a:rPr>
              <a:t>returns the number of elements in the list.</a:t>
            </a:r>
          </a:p>
          <a:p>
            <a:pPr>
              <a:buFont typeface="Wingdings" panose="05000000000000000000" pitchFamily="2" charset="2"/>
              <a:buChar char="ü"/>
            </a:pPr>
            <a:endParaRPr lang="en-US" dirty="0">
              <a:latin typeface="Arial Narrow" panose="020B0606020202030204" pitchFamily="34" charset="0"/>
            </a:endParaRPr>
          </a:p>
          <a:p>
            <a:pPr>
              <a:buFont typeface="Wingdings" panose="05000000000000000000" pitchFamily="2" charset="2"/>
              <a:buChar char="ü"/>
            </a:pPr>
            <a:endParaRPr lang="en-US" dirty="0">
              <a:latin typeface="Arial Narrow" panose="020B0606020202030204" pitchFamily="34" charset="0"/>
            </a:endParaRPr>
          </a:p>
          <a:p>
            <a:pPr marL="0" indent="0">
              <a:buNone/>
            </a:pPr>
            <a:endParaRPr lang="en-US" dirty="0">
              <a:latin typeface="Arial Narrow" panose="020B0606020202030204" pitchFamily="34" charset="0"/>
            </a:endParaRPr>
          </a:p>
          <a:p>
            <a:pPr>
              <a:buFont typeface="Wingdings" panose="05000000000000000000" pitchFamily="2" charset="2"/>
              <a:buChar char="ü"/>
            </a:pPr>
            <a:r>
              <a:rPr lang="en-US" dirty="0">
                <a:latin typeface="Arial Narrow" panose="020B0606020202030204" pitchFamily="34" charset="0"/>
              </a:rPr>
              <a:t>function </a:t>
            </a:r>
            <a:r>
              <a:rPr lang="en-US" b="1" dirty="0">
                <a:solidFill>
                  <a:srgbClr val="FF0000"/>
                </a:solidFill>
                <a:latin typeface="Arial Narrow" panose="020B0606020202030204" pitchFamily="34" charset="0"/>
              </a:rPr>
              <a:t>min() </a:t>
            </a:r>
            <a:r>
              <a:rPr lang="en-US" dirty="0">
                <a:latin typeface="Arial Narrow" panose="020B0606020202030204" pitchFamily="34" charset="0"/>
              </a:rPr>
              <a:t>returns the smallest element in the list.</a:t>
            </a:r>
          </a:p>
          <a:p>
            <a:pPr>
              <a:buFont typeface="Wingdings" panose="05000000000000000000" pitchFamily="2" charset="2"/>
              <a:buChar char="ü"/>
            </a:pPr>
            <a:r>
              <a:rPr lang="en-US" dirty="0">
                <a:latin typeface="Arial Narrow" panose="020B0606020202030204" pitchFamily="34" charset="0"/>
              </a:rPr>
              <a:t>function </a:t>
            </a:r>
            <a:r>
              <a:rPr lang="en-US" b="1" dirty="0">
                <a:solidFill>
                  <a:srgbClr val="FF0000"/>
                </a:solidFill>
                <a:latin typeface="Arial Narrow" panose="020B0606020202030204" pitchFamily="34" charset="0"/>
              </a:rPr>
              <a:t>max() </a:t>
            </a:r>
            <a:r>
              <a:rPr lang="en-US" dirty="0">
                <a:latin typeface="Arial Narrow" panose="020B0606020202030204" pitchFamily="34" charset="0"/>
              </a:rPr>
              <a:t>returns the largest element in the list.</a:t>
            </a:r>
          </a:p>
          <a:p>
            <a:pPr>
              <a:buFont typeface="Wingdings" panose="05000000000000000000" pitchFamily="2" charset="2"/>
              <a:buChar char="ü"/>
            </a:pPr>
            <a:endParaRPr lang="en-US" altLang="en-US" kern="0" dirty="0">
              <a:latin typeface="Arial Narrow" panose="020B0606020202030204" pitchFamily="34" charset="0"/>
            </a:endParaRPr>
          </a:p>
          <a:p>
            <a:endParaRPr lang="en-US" altLang="en-US" kern="0" dirty="0"/>
          </a:p>
        </p:txBody>
      </p:sp>
      <p:pic>
        <p:nvPicPr>
          <p:cNvPr id="2" name="Picture 1">
            <a:extLst>
              <a:ext uri="{FF2B5EF4-FFF2-40B4-BE49-F238E27FC236}">
                <a16:creationId xmlns:a16="http://schemas.microsoft.com/office/drawing/2014/main" id="{C69541E4-74E5-4AC3-BF08-75308773D299}"/>
              </a:ext>
            </a:extLst>
          </p:cNvPr>
          <p:cNvPicPr>
            <a:picLocks noChangeAspect="1"/>
          </p:cNvPicPr>
          <p:nvPr/>
        </p:nvPicPr>
        <p:blipFill>
          <a:blip r:embed="rId6"/>
          <a:stretch>
            <a:fillRect/>
          </a:stretch>
        </p:blipFill>
        <p:spPr>
          <a:xfrm>
            <a:off x="533400" y="1447800"/>
            <a:ext cx="7086600" cy="1477989"/>
          </a:xfrm>
          <a:prstGeom prst="rect">
            <a:avLst/>
          </a:prstGeom>
          <a:ln>
            <a:solidFill>
              <a:schemeClr val="tx1"/>
            </a:solidFill>
          </a:ln>
        </p:spPr>
      </p:pic>
      <p:pic>
        <p:nvPicPr>
          <p:cNvPr id="3" name="Picture 2">
            <a:extLst>
              <a:ext uri="{FF2B5EF4-FFF2-40B4-BE49-F238E27FC236}">
                <a16:creationId xmlns:a16="http://schemas.microsoft.com/office/drawing/2014/main" id="{5869D484-8C03-42B9-9E1B-FC0A35D439A8}"/>
              </a:ext>
            </a:extLst>
          </p:cNvPr>
          <p:cNvPicPr>
            <a:picLocks noChangeAspect="1"/>
          </p:cNvPicPr>
          <p:nvPr/>
        </p:nvPicPr>
        <p:blipFill>
          <a:blip r:embed="rId7"/>
          <a:stretch>
            <a:fillRect/>
          </a:stretch>
        </p:blipFill>
        <p:spPr>
          <a:xfrm>
            <a:off x="533400" y="4038600"/>
            <a:ext cx="1981200" cy="990600"/>
          </a:xfrm>
          <a:prstGeom prst="rect">
            <a:avLst/>
          </a:prstGeom>
          <a:ln>
            <a:solidFill>
              <a:schemeClr val="tx1"/>
            </a:solidFill>
          </a:ln>
        </p:spPr>
      </p:pic>
      <p:pic>
        <p:nvPicPr>
          <p:cNvPr id="4" name="Audio 3">
            <a:hlinkClick r:id="" action="ppaction://media"/>
            <a:extLst>
              <a:ext uri="{FF2B5EF4-FFF2-40B4-BE49-F238E27FC236}">
                <a16:creationId xmlns:a16="http://schemas.microsoft.com/office/drawing/2014/main" id="{CA58711F-4EBD-4A63-A2E4-EA6E0357133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04238" y="6218238"/>
            <a:ext cx="487362" cy="487362"/>
          </a:xfrm>
          <a:prstGeom prst="rect">
            <a:avLst/>
          </a:prstGeom>
        </p:spPr>
      </p:pic>
    </p:spTree>
    <p:custDataLst>
      <p:tags r:id="rId1"/>
    </p:custDataLst>
    <p:extLst>
      <p:ext uri="{BB962C8B-B14F-4D97-AF65-F5344CB8AC3E}">
        <p14:creationId xmlns:p14="http://schemas.microsoft.com/office/powerpoint/2010/main" val="4168578030"/>
      </p:ext>
    </p:extLst>
  </p:cSld>
  <p:clrMapOvr>
    <a:masterClrMapping/>
  </p:clrMapOvr>
  <mc:AlternateContent xmlns:mc="http://schemas.openxmlformats.org/markup-compatibility/2006" xmlns:p15="http://schemas.microsoft.com/office/powerpoint/2012/main">
    <mc:Choice Requires="p15">
      <p:transition spd="slow" advTm="43790">
        <p15:prstTrans prst="peelOff"/>
      </p:transition>
    </mc:Choice>
    <mc:Fallback xmlns="">
      <p:transition spd="slow" advTm="437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500"/>
                                        <p:tgtEl>
                                          <p:spTgt spid="5">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fade">
                                      <p:cBhvr>
                                        <p:cTn id="22" dur="500"/>
                                        <p:tgtEl>
                                          <p:spTgt spid="5">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6"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1.1"/>
</p:tagLst>
</file>

<file path=ppt/tags/tag10.xml><?xml version="1.0" encoding="utf-8"?>
<p:tagLst xmlns:a="http://schemas.openxmlformats.org/drawingml/2006/main" xmlns:r="http://schemas.openxmlformats.org/officeDocument/2006/relationships" xmlns:p="http://schemas.openxmlformats.org/presentationml/2006/main">
  <p:tag name="TIMING" val="|22.6|11.3|14.5|6.3|2.9"/>
</p:tagLst>
</file>

<file path=ppt/tags/tag2.xml><?xml version="1.0" encoding="utf-8"?>
<p:tagLst xmlns:a="http://schemas.openxmlformats.org/drawingml/2006/main" xmlns:r="http://schemas.openxmlformats.org/officeDocument/2006/relationships" xmlns:p="http://schemas.openxmlformats.org/presentationml/2006/main">
  <p:tag name="TIMING" val="|6.8|3.2|12.1"/>
</p:tagLst>
</file>

<file path=ppt/tags/tag3.xml><?xml version="1.0" encoding="utf-8"?>
<p:tagLst xmlns:a="http://schemas.openxmlformats.org/drawingml/2006/main" xmlns:r="http://schemas.openxmlformats.org/officeDocument/2006/relationships" xmlns:p="http://schemas.openxmlformats.org/presentationml/2006/main">
  <p:tag name="TIMING" val="|10.8|8.6|2.7|8.7"/>
</p:tagLst>
</file>

<file path=ppt/tags/tag4.xml><?xml version="1.0" encoding="utf-8"?>
<p:tagLst xmlns:a="http://schemas.openxmlformats.org/drawingml/2006/main" xmlns:r="http://schemas.openxmlformats.org/officeDocument/2006/relationships" xmlns:p="http://schemas.openxmlformats.org/presentationml/2006/main">
  <p:tag name="TIMING" val="|9.7|22.5|19.1|21.5"/>
</p:tagLst>
</file>

<file path=ppt/tags/tag5.xml><?xml version="1.0" encoding="utf-8"?>
<p:tagLst xmlns:a="http://schemas.openxmlformats.org/drawingml/2006/main" xmlns:r="http://schemas.openxmlformats.org/officeDocument/2006/relationships" xmlns:p="http://schemas.openxmlformats.org/presentationml/2006/main">
  <p:tag name="TIMING" val="|10.2|16.9"/>
</p:tagLst>
</file>

<file path=ppt/tags/tag6.xml><?xml version="1.0" encoding="utf-8"?>
<p:tagLst xmlns:a="http://schemas.openxmlformats.org/drawingml/2006/main" xmlns:r="http://schemas.openxmlformats.org/officeDocument/2006/relationships" xmlns:p="http://schemas.openxmlformats.org/presentationml/2006/main">
  <p:tag name="TIMING" val="|4.2|12.7|15.9"/>
</p:tagLst>
</file>

<file path=ppt/tags/tag7.xml><?xml version="1.0" encoding="utf-8"?>
<p:tagLst xmlns:a="http://schemas.openxmlformats.org/drawingml/2006/main" xmlns:r="http://schemas.openxmlformats.org/officeDocument/2006/relationships" xmlns:p="http://schemas.openxmlformats.org/presentationml/2006/main">
  <p:tag name="TIMING" val="|5.1|31.7"/>
</p:tagLst>
</file>

<file path=ppt/tags/tag8.xml><?xml version="1.0" encoding="utf-8"?>
<p:tagLst xmlns:a="http://schemas.openxmlformats.org/drawingml/2006/main" xmlns:r="http://schemas.openxmlformats.org/officeDocument/2006/relationships" xmlns:p="http://schemas.openxmlformats.org/presentationml/2006/main">
  <p:tag name="TIMING" val="|17.9|21.2|26.9"/>
</p:tagLst>
</file>

<file path=ppt/tags/tag9.xml><?xml version="1.0" encoding="utf-8"?>
<p:tagLst xmlns:a="http://schemas.openxmlformats.org/drawingml/2006/main" xmlns:r="http://schemas.openxmlformats.org/officeDocument/2006/relationships" xmlns:p="http://schemas.openxmlformats.org/presentationml/2006/main">
  <p:tag name="TIMING" val="|19.4|9.3|29.5|8.3"/>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A5B4D96DB587E42989A6DA86F8D438D" ma:contentTypeVersion="15" ma:contentTypeDescription="Create a new document." ma:contentTypeScope="" ma:versionID="b50e62bb8af338cfa1e56ab6f704d944">
  <xsd:schema xmlns:xsd="http://www.w3.org/2001/XMLSchema" xmlns:xs="http://www.w3.org/2001/XMLSchema" xmlns:p="http://schemas.microsoft.com/office/2006/metadata/properties" xmlns:ns1="http://schemas.microsoft.com/sharepoint/v3" xmlns:ns2="ca7cff02-f992-47a1-a703-ade4bd02634a" xmlns:ns3="9552dbef-7a6a-4b43-9b20-c56e2880b8c9" targetNamespace="http://schemas.microsoft.com/office/2006/metadata/properties" ma:root="true" ma:fieldsID="b7fd74865d684d29b5d05a540b961d35" ns1:_="" ns2:_="" ns3:_="">
    <xsd:import namespace="http://schemas.microsoft.com/sharepoint/v3"/>
    <xsd:import namespace="ca7cff02-f992-47a1-a703-ade4bd02634a"/>
    <xsd:import namespace="9552dbef-7a6a-4b43-9b20-c56e2880b8c9"/>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LengthInSeconds" minOccurs="0"/>
                <xsd:element ref="ns3:SharedWithUsers" minOccurs="0"/>
                <xsd:element ref="ns3:SharedWithDetail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hidden="true" ma:internalName="_ip_UnifiedCompliancePolicyProperties">
      <xsd:simpleType>
        <xsd:restriction base="dms:Note"/>
      </xsd:simpleType>
    </xsd:element>
    <xsd:element name="_ip_UnifiedCompliancePolicyUIAction" ma:index="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a7cff02-f992-47a1-a703-ade4bd02634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LengthInSeconds" ma:index="12"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19677b16-c5f4-496b-b09b-a25880eeb70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552dbef-7a6a-4b43-9b20-c56e2880b8c9"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7374b399-ab63-44db-9bdf-2ccad3a5de9b}" ma:internalName="TaxCatchAll" ma:showField="CatchAllData" ma:web="9552dbef-7a6a-4b43-9b20-c56e2880b8c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9552dbef-7a6a-4b43-9b20-c56e2880b8c9" xsi:nil="true"/>
    <lcf76f155ced4ddcb4097134ff3c332f xmlns="ca7cff02-f992-47a1-a703-ade4bd02634a">
      <Terms xmlns="http://schemas.microsoft.com/office/infopath/2007/PartnerControls"/>
    </lcf76f155ced4ddcb4097134ff3c332f>
    <_ip_UnifiedCompliancePolicyProperties xmlns="http://schemas.microsoft.com/sharepoint/v3" xsi:nil="true"/>
  </documentManagement>
</p:properties>
</file>

<file path=customXml/itemProps1.xml><?xml version="1.0" encoding="utf-8"?>
<ds:datastoreItem xmlns:ds="http://schemas.openxmlformats.org/officeDocument/2006/customXml" ds:itemID="{BFFA7946-E620-40BC-A13C-CFAA0450CE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a7cff02-f992-47a1-a703-ade4bd02634a"/>
    <ds:schemaRef ds:uri="9552dbef-7a6a-4b43-9b20-c56e2880b8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F1E949E-568E-4F17-B939-2BAAC4C64349}">
  <ds:schemaRefs>
    <ds:schemaRef ds:uri="http://schemas.microsoft.com/sharepoint/v3/contenttype/forms"/>
  </ds:schemaRefs>
</ds:datastoreItem>
</file>

<file path=customXml/itemProps3.xml><?xml version="1.0" encoding="utf-8"?>
<ds:datastoreItem xmlns:ds="http://schemas.openxmlformats.org/officeDocument/2006/customXml" ds:itemID="{11391E7D-DC71-48ED-BD7A-89B26EB854D8}">
  <ds:schemaRefs>
    <ds:schemaRef ds:uri="http://schemas.microsoft.com/office/2006/metadata/properties"/>
    <ds:schemaRef ds:uri="http://schemas.microsoft.com/office/infopath/2007/PartnerControls"/>
    <ds:schemaRef ds:uri="http://schemas.microsoft.com/sharepoint/v3"/>
    <ds:schemaRef ds:uri="9552dbef-7a6a-4b43-9b20-c56e2880b8c9"/>
    <ds:schemaRef ds:uri="ca7cff02-f992-47a1-a703-ade4bd02634a"/>
  </ds:schemaRefs>
</ds:datastoreItem>
</file>

<file path=docProps/app.xml><?xml version="1.0" encoding="utf-8"?>
<Properties xmlns="http://schemas.openxmlformats.org/officeDocument/2006/extended-properties" xmlns:vt="http://schemas.openxmlformats.org/officeDocument/2006/docPropsVTypes">
  <TotalTime>5862</TotalTime>
  <Words>3203</Words>
  <Application>Microsoft Office PowerPoint</Application>
  <PresentationFormat>On-screen Show (4:3)</PresentationFormat>
  <Paragraphs>259</Paragraphs>
  <Slides>15</Slides>
  <Notes>15</Notes>
  <HiddenSlides>0</HiddenSlides>
  <MMClips>15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Arial Narrow</vt:lpstr>
      <vt:lpstr>Calibri</vt:lpstr>
      <vt:lpstr>Kristen ITC</vt:lpstr>
      <vt:lpstr>Tahoma</vt:lpstr>
      <vt:lpstr>Wingdings</vt:lpstr>
      <vt:lpstr>Default Design</vt:lpstr>
      <vt:lpstr>PowerPoint Presentation</vt:lpstr>
      <vt:lpstr>Objectives</vt:lpstr>
      <vt:lpstr>What is a List?</vt:lpstr>
      <vt:lpstr>Examples of List</vt:lpstr>
      <vt:lpstr>Creating a List</vt:lpstr>
      <vt:lpstr>Creating a List</vt:lpstr>
      <vt:lpstr>Basic Operators for List</vt:lpstr>
      <vt:lpstr>Basic Operators for List</vt:lpstr>
      <vt:lpstr>Basic Functions for List</vt:lpstr>
      <vt:lpstr>Built-in List Functions </vt:lpstr>
      <vt:lpstr>Built-in List Functions </vt:lpstr>
      <vt:lpstr>Built-in List Functions </vt:lpstr>
      <vt:lpstr>PowerPoint Presentation</vt:lpstr>
      <vt:lpstr>Summary</vt:lpstr>
      <vt:lpstr>Reading Reference</vt:lpstr>
    </vt:vector>
  </TitlesOfParts>
  <Company>Ngee Ann Polytechnic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Joel YANG (NP)</dc:creator>
  <cp:lastModifiedBy>Mui Hoon ONG-QUEK (NP)</cp:lastModifiedBy>
  <cp:revision>526</cp:revision>
  <dcterms:created xsi:type="dcterms:W3CDTF">2010-03-15T07:19:17Z</dcterms:created>
  <dcterms:modified xsi:type="dcterms:W3CDTF">2023-04-25T04:46:06Z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0x010100DA5B4D96DB587E42989A6DA86F8D438D</vt:lpwstr>
  </property>
  <property fmtid="{D5CDD505-2E9C-101B-9397-08002B2CF9AE}" pid="3" name="MediaServiceImageTags">
    <vt:lpwstr/>
  </property>
  <property fmtid="{D5CDD505-2E9C-101B-9397-08002B2CF9AE}" pid="4" name="MSIP_Label_30286cb9-b49f-4646-87a5-340028348160_Enabled">
    <vt:lpwstr>true</vt:lpwstr>
  </property>
  <property fmtid="{D5CDD505-2E9C-101B-9397-08002B2CF9AE}" pid="5" name="MSIP_Label_30286cb9-b49f-4646-87a5-340028348160_SetDate">
    <vt:lpwstr>2023-04-25T04:46:05Z</vt:lpwstr>
  </property>
  <property fmtid="{D5CDD505-2E9C-101B-9397-08002B2CF9AE}" pid="6" name="MSIP_Label_30286cb9-b49f-4646-87a5-340028348160_Method">
    <vt:lpwstr>Standard</vt:lpwstr>
  </property>
  <property fmtid="{D5CDD505-2E9C-101B-9397-08002B2CF9AE}" pid="7" name="MSIP_Label_30286cb9-b49f-4646-87a5-340028348160_Name">
    <vt:lpwstr>30286cb9-b49f-4646-87a5-340028348160</vt:lpwstr>
  </property>
  <property fmtid="{D5CDD505-2E9C-101B-9397-08002B2CF9AE}" pid="8" name="MSIP_Label_30286cb9-b49f-4646-87a5-340028348160_SiteId">
    <vt:lpwstr>cba9e115-3016-4462-a1ab-a565cba0cdf1</vt:lpwstr>
  </property>
  <property fmtid="{D5CDD505-2E9C-101B-9397-08002B2CF9AE}" pid="9" name="MSIP_Label_30286cb9-b49f-4646-87a5-340028348160_ActionId">
    <vt:lpwstr>f5ee8379-e048-4a6d-b06e-db1c966d49dc</vt:lpwstr>
  </property>
  <property fmtid="{D5CDD505-2E9C-101B-9397-08002B2CF9AE}" pid="10" name="MSIP_Label_30286cb9-b49f-4646-87a5-340028348160_ContentBits">
    <vt:lpwstr>1</vt:lpwstr>
  </property>
</Properties>
</file>

<file path=docProps/thumbnail.jpeg>
</file>